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</p:sldMasterIdLst>
  <p:notesMasterIdLst>
    <p:notesMasterId r:id="rId17"/>
  </p:notesMasterIdLst>
  <p:sldIdLst>
    <p:sldId id="256" r:id="rId2"/>
    <p:sldId id="283" r:id="rId3"/>
    <p:sldId id="277" r:id="rId4"/>
    <p:sldId id="257" r:id="rId5"/>
    <p:sldId id="284" r:id="rId6"/>
    <p:sldId id="258" r:id="rId7"/>
    <p:sldId id="293" r:id="rId8"/>
    <p:sldId id="285" r:id="rId9"/>
    <p:sldId id="286" r:id="rId10"/>
    <p:sldId id="287" r:id="rId11"/>
    <p:sldId id="278" r:id="rId12"/>
    <p:sldId id="290" r:id="rId13"/>
    <p:sldId id="259" r:id="rId14"/>
    <p:sldId id="288" r:id="rId15"/>
    <p:sldId id="276" r:id="rId16"/>
  </p:sldIdLst>
  <p:sldSz cx="10080625" cy="7559675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F9900"/>
    <a:srgbClr val="00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9098" autoAdjust="0"/>
    <p:restoredTop sz="94660"/>
  </p:normalViewPr>
  <p:slideViewPr>
    <p:cSldViewPr>
      <p:cViewPr>
        <p:scale>
          <a:sx n="50" d="100"/>
          <a:sy n="50" d="100"/>
        </p:scale>
        <p:origin x="-1668" y="-40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Grp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22ADFA62-518E-4820-9CC7-986A8847A3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07CE2E1-4C4A-460F-B708-53B5D1F91B88}" type="slidenum">
              <a:rPr lang="ru-RU" smtClean="0"/>
              <a:pPr/>
              <a:t>1</a:t>
            </a:fld>
            <a:endParaRPr lang="ru-RU" smtClean="0"/>
          </a:p>
        </p:txBody>
      </p:sp>
      <p:sp>
        <p:nvSpPr>
          <p:cNvPr id="18435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8436" name="Rectangle 2"/>
          <p:cNvSpPr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6488" y="801688"/>
            <a:ext cx="5346700" cy="4010025"/>
          </a:xfrm>
          <a:ln>
            <a:solidFill>
              <a:srgbClr val="000000"/>
            </a:solidFill>
            <a:miter lim="800000"/>
          </a:ln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lIns="104287" tIns="52144" rIns="104287" bIns="52144"/>
          <a:lstStyle/>
          <a:p>
            <a:pPr defTabSz="914400" eaLnBrk="1" hangingPunct="1"/>
            <a:endParaRPr lang="ru-RU" smtClean="0">
              <a:latin typeface="Arial" charset="0"/>
            </a:endParaRPr>
          </a:p>
        </p:txBody>
      </p:sp>
      <p:sp>
        <p:nvSpPr>
          <p:cNvPr id="19460" name="Номер слайда 3"/>
          <p:cNvSpPr txBox="1">
            <a:spLocks noGrp="1"/>
          </p:cNvSpPr>
          <p:nvPr/>
        </p:nvSpPr>
        <p:spPr bwMode="auto">
          <a:xfrm>
            <a:off x="4281488" y="10155238"/>
            <a:ext cx="3276600" cy="53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287" tIns="52144" rIns="104287" bIns="52144" anchor="b"/>
          <a:lstStyle/>
          <a:p>
            <a:pPr algn="r" defTabSz="1042988" eaLnBrk="1" hangingPunct="1"/>
            <a:fld id="{C1551A3A-7D25-4B00-9ED2-2ED84772AF91}" type="slidenum">
              <a:rPr lang="ru-RU" sz="1400">
                <a:cs typeface="Arial" charset="0"/>
              </a:rPr>
              <a:pPr algn="r" defTabSz="1042988" eaLnBrk="1" hangingPunct="1"/>
              <a:t>2</a:t>
            </a:fld>
            <a:endParaRPr lang="ru-RU" sz="1400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C37DE9D-1412-4777-A4E7-42DF1A89C64A}" type="slidenum">
              <a:rPr lang="ru-RU" smtClean="0"/>
              <a:pPr/>
              <a:t>4</a:t>
            </a:fld>
            <a:endParaRPr lang="ru-RU" smtClean="0"/>
          </a:p>
        </p:txBody>
      </p:sp>
      <p:sp>
        <p:nvSpPr>
          <p:cNvPr id="20483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0484" name="Rectangle 2"/>
          <p:cNvSpPr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721225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6488" y="801688"/>
            <a:ext cx="5346700" cy="4010025"/>
          </a:xfrm>
          <a:ln>
            <a:solidFill>
              <a:srgbClr val="000000"/>
            </a:solidFill>
            <a:miter lim="800000"/>
          </a:ln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lIns="104287" tIns="52144" rIns="104287" bIns="52144"/>
          <a:lstStyle/>
          <a:p>
            <a:pPr defTabSz="914400"/>
            <a:endParaRPr lang="ru-RU" smtClean="0"/>
          </a:p>
        </p:txBody>
      </p:sp>
      <p:sp>
        <p:nvSpPr>
          <p:cNvPr id="21508" name="Номер слайда 3"/>
          <p:cNvSpPr txBox="1">
            <a:spLocks noGrp="1"/>
          </p:cNvSpPr>
          <p:nvPr/>
        </p:nvSpPr>
        <p:spPr bwMode="auto">
          <a:xfrm>
            <a:off x="4281488" y="10155238"/>
            <a:ext cx="3276600" cy="53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287" tIns="52144" rIns="104287" bIns="52144" anchor="b"/>
          <a:lstStyle/>
          <a:p>
            <a:pPr algn="r" defTabSz="1042988" eaLnBrk="1" hangingPunct="1"/>
            <a:fld id="{4F746EFC-85F2-4608-ADB8-26684CD5C602}" type="slidenum">
              <a:rPr lang="ru-RU" sz="1400">
                <a:latin typeface="Calibri" pitchFamily="34" charset="0"/>
                <a:cs typeface="Arial" charset="0"/>
              </a:rPr>
              <a:pPr algn="r" defTabSz="1042988" eaLnBrk="1" hangingPunct="1"/>
              <a:t>5</a:t>
            </a:fld>
            <a:endParaRPr lang="ru-RU" sz="1400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6488" y="801688"/>
            <a:ext cx="5346700" cy="4010025"/>
          </a:xfrm>
          <a:ln>
            <a:solidFill>
              <a:srgbClr val="000000"/>
            </a:solidFill>
            <a:miter lim="800000"/>
          </a:ln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lIns="104287" tIns="52144" rIns="104287" bIns="52144"/>
          <a:lstStyle/>
          <a:p>
            <a:pPr defTabSz="914400"/>
            <a:endParaRPr lang="ru-RU" smtClean="0"/>
          </a:p>
        </p:txBody>
      </p:sp>
      <p:sp>
        <p:nvSpPr>
          <p:cNvPr id="22532" name="Номер слайда 3"/>
          <p:cNvSpPr txBox="1">
            <a:spLocks noGrp="1"/>
          </p:cNvSpPr>
          <p:nvPr/>
        </p:nvSpPr>
        <p:spPr bwMode="auto">
          <a:xfrm>
            <a:off x="4281488" y="10155238"/>
            <a:ext cx="3276600" cy="53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287" tIns="52144" rIns="104287" bIns="52144" anchor="b"/>
          <a:lstStyle/>
          <a:p>
            <a:pPr algn="r" defTabSz="1042988" eaLnBrk="1" hangingPunct="1"/>
            <a:fld id="{6EE50A95-737F-4E8F-9650-B196898D5E05}" type="slidenum">
              <a:rPr lang="ru-RU" sz="1400">
                <a:latin typeface="Calibri" pitchFamily="34" charset="0"/>
                <a:cs typeface="Arial" charset="0"/>
              </a:rPr>
              <a:pPr algn="r" defTabSz="1042988" eaLnBrk="1" hangingPunct="1"/>
              <a:t>9</a:t>
            </a:fld>
            <a:endParaRPr lang="ru-RU" sz="1400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6488" y="801688"/>
            <a:ext cx="5346700" cy="4010025"/>
          </a:xfrm>
          <a:ln>
            <a:solidFill>
              <a:srgbClr val="000000"/>
            </a:solidFill>
            <a:miter lim="800000"/>
          </a:ln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lIns="104287" tIns="52144" rIns="104287" bIns="52144"/>
          <a:lstStyle/>
          <a:p>
            <a:pPr defTabSz="914400"/>
            <a:endParaRPr lang="ru-RU" smtClean="0"/>
          </a:p>
        </p:txBody>
      </p:sp>
      <p:sp>
        <p:nvSpPr>
          <p:cNvPr id="23556" name="Номер слайда 3"/>
          <p:cNvSpPr txBox="1">
            <a:spLocks noGrp="1"/>
          </p:cNvSpPr>
          <p:nvPr/>
        </p:nvSpPr>
        <p:spPr bwMode="auto">
          <a:xfrm>
            <a:off x="4281488" y="10155238"/>
            <a:ext cx="3276600" cy="53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287" tIns="52144" rIns="104287" bIns="52144" anchor="b"/>
          <a:lstStyle/>
          <a:p>
            <a:pPr algn="r" defTabSz="1042988" eaLnBrk="1" hangingPunct="1"/>
            <a:fld id="{E213DB04-4A4D-4E62-8BC4-9F8A1DEB2A5F}" type="slidenum">
              <a:rPr lang="ru-RU" sz="1400">
                <a:latin typeface="Calibri" pitchFamily="34" charset="0"/>
                <a:cs typeface="Arial" charset="0"/>
              </a:rPr>
              <a:pPr algn="r" defTabSz="1042988" eaLnBrk="1" hangingPunct="1"/>
              <a:t>10</a:t>
            </a:fld>
            <a:endParaRPr lang="ru-RU" sz="1400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6488" y="801688"/>
            <a:ext cx="5346700" cy="4010025"/>
          </a:xfrm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lIns="104287" tIns="52144" rIns="104287" bIns="52144"/>
          <a:lstStyle/>
          <a:p>
            <a:pPr defTabSz="914400"/>
            <a:endParaRPr lang="ru-RU" smtClean="0"/>
          </a:p>
        </p:txBody>
      </p:sp>
      <p:sp>
        <p:nvSpPr>
          <p:cNvPr id="24580" name="Номер слайда 3"/>
          <p:cNvSpPr txBox="1">
            <a:spLocks noGrp="1"/>
          </p:cNvSpPr>
          <p:nvPr/>
        </p:nvSpPr>
        <p:spPr bwMode="auto">
          <a:xfrm>
            <a:off x="4281488" y="10155238"/>
            <a:ext cx="3276600" cy="53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287" tIns="52144" rIns="104287" bIns="52144" anchor="b"/>
          <a:lstStyle/>
          <a:p>
            <a:pPr algn="r" defTabSz="1042988" eaLnBrk="1" hangingPunct="1"/>
            <a:fld id="{960999B6-9C45-4920-86E1-8C5EC152FAA6}" type="slidenum">
              <a:rPr lang="ru-RU" sz="1400">
                <a:latin typeface="Calibri" pitchFamily="34" charset="0"/>
                <a:cs typeface="Arial" charset="0"/>
              </a:rPr>
              <a:pPr algn="r" defTabSz="1042988" eaLnBrk="1" hangingPunct="1"/>
              <a:t>14</a:t>
            </a:fld>
            <a:endParaRPr lang="ru-RU" sz="1400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CA2346-35EE-481A-8043-D9786CD7F9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2469BB-3088-4645-AD64-F36B01BFB9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5675" y="301625"/>
            <a:ext cx="2266950" cy="64547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0037" cy="64547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E0C69-78EC-4F0E-977B-8EC031D22C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069747-E5E0-4AE6-B8BB-87E0B94D4E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39BE52-88D4-46CE-95B9-27EB0B92C6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9287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E5CAD9-5FAC-49BF-8A68-B18A723C73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18251-79B3-4A28-9A3C-CEFCDFDA19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ED77FD-E778-4E25-AA07-5AD96CD271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85517B-53D6-40A1-86F7-7EDBE284A6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273CF2-244B-415D-929A-CFB3C6C8F3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4E803F-6E59-41CD-B50C-C5EF3E4A46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7" cy="1260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9387" cy="4987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Четвертый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20990BE2-FB38-4D0C-94BA-0D70D753C7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5pPr>
      <a:lvl6pPr marL="4572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6pPr>
      <a:lvl7pPr marL="9144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7pPr>
      <a:lvl8pPr marL="1371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8pPr>
      <a:lvl9pPr marL="18288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buChar char="–"/>
        <a:defRPr sz="2800">
          <a:solidFill>
            <a:srgbClr val="000000"/>
          </a:solidFill>
          <a:latin typeface="+mn-lt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buChar char="•"/>
        <a:defRPr sz="2400">
          <a:solidFill>
            <a:srgbClr val="000000"/>
          </a:solidFill>
          <a:latin typeface="+mn-lt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rgbClr val="000000"/>
          </a:solidFill>
          <a:latin typeface="+mn-lt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</a:defRPr>
      </a:lvl5pPr>
      <a:lvl6pPr marL="25146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</a:defRPr>
      </a:lvl6pPr>
      <a:lvl7pPr marL="29718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</a:defRPr>
      </a:lvl7pPr>
      <a:lvl8pPr marL="3429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</a:defRPr>
      </a:lvl8pPr>
      <a:lvl9pPr marL="3886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3313113" y="6137275"/>
            <a:ext cx="6767512" cy="89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родителей обучающихся</a:t>
            </a:r>
          </a:p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 классов</a:t>
            </a: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384550" y="1019175"/>
            <a:ext cx="4321175" cy="247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2800">
                <a:latin typeface="Times New Roman" pitchFamily="18" charset="0"/>
              </a:rPr>
              <a:t>Федеральный государственный образовательный стандарт основного общего образования: 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2800">
                <a:latin typeface="Times New Roman" pitchFamily="18" charset="0"/>
              </a:rPr>
              <a:t>от идеи до внедрения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Содержимое 2"/>
          <p:cNvSpPr>
            <a:spLocks noGrp="1"/>
          </p:cNvSpPr>
          <p:nvPr>
            <p:ph idx="4294967295"/>
          </p:nvPr>
        </p:nvSpPr>
        <p:spPr>
          <a:xfrm>
            <a:off x="198438" y="1795463"/>
            <a:ext cx="9575800" cy="6256337"/>
          </a:xfrm>
        </p:spPr>
        <p:txBody>
          <a:bodyPr lIns="100794" tIns="50397" rIns="100794" bIns="50397"/>
          <a:lstStyle/>
          <a:p>
            <a:r>
              <a:rPr lang="ru-RU" sz="2400" b="1" smtClean="0"/>
              <a:t>4.5. </a:t>
            </a:r>
            <a:r>
              <a:rPr lang="ru-RU" sz="2400" b="1" smtClean="0">
                <a:solidFill>
                  <a:srgbClr val="C00000"/>
                </a:solidFill>
              </a:rPr>
              <a:t>Родители обязаны посещать родительские собрания</a:t>
            </a:r>
            <a:r>
              <a:rPr lang="ru-RU" sz="2400" b="1" smtClean="0"/>
              <a:t>, а при невозможности личного участия </a:t>
            </a:r>
            <a:r>
              <a:rPr lang="ru-RU" sz="2400" b="1" smtClean="0">
                <a:solidFill>
                  <a:srgbClr val="C00000"/>
                </a:solidFill>
              </a:rPr>
              <a:t>обеспечивать их посещение доверенными лицами</a:t>
            </a:r>
            <a:r>
              <a:rPr lang="ru-RU" sz="2400" b="1" smtClean="0"/>
              <a:t>, по просьбе руководителя Школы или классного руководителя </a:t>
            </a:r>
            <a:r>
              <a:rPr lang="ru-RU" sz="2400" b="1" smtClean="0">
                <a:solidFill>
                  <a:srgbClr val="C00000"/>
                </a:solidFill>
              </a:rPr>
              <a:t>приходить для беседы при наличии претензий Школы</a:t>
            </a:r>
            <a:r>
              <a:rPr lang="ru-RU" sz="2400" b="1" smtClean="0"/>
              <a:t> к поведению обучающегося или его отношению к получению общего образования</a:t>
            </a:r>
          </a:p>
          <a:p>
            <a:endParaRPr lang="ru-RU" sz="2400" b="1" smtClean="0"/>
          </a:p>
          <a:p>
            <a:r>
              <a:rPr lang="ru-RU" sz="2400" b="1" smtClean="0"/>
              <a:t>4.6. </a:t>
            </a:r>
            <a:r>
              <a:rPr lang="ru-RU" sz="2400" b="1" smtClean="0">
                <a:solidFill>
                  <a:srgbClr val="C00000"/>
                </a:solidFill>
              </a:rPr>
              <a:t>Родители обязаны извещать </a:t>
            </a:r>
            <a:r>
              <a:rPr lang="ru-RU" sz="2400" b="1" smtClean="0"/>
              <a:t>руководителя Школы или классного руководителя </a:t>
            </a:r>
            <a:r>
              <a:rPr lang="ru-RU" sz="2400" b="1" smtClean="0">
                <a:solidFill>
                  <a:srgbClr val="C00000"/>
                </a:solidFill>
              </a:rPr>
              <a:t>об уважительных причинах отсутствия обучающегося на занятиях</a:t>
            </a:r>
          </a:p>
          <a:p>
            <a:endParaRPr lang="ru-RU" sz="24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633413" y="336550"/>
            <a:ext cx="8820150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 anchor="b"/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4400">
                <a:solidFill>
                  <a:srgbClr val="000000"/>
                </a:solidFill>
              </a:rPr>
              <a:t>Понятие и сущность УУД</a:t>
            </a: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673100" y="2033588"/>
            <a:ext cx="8821738" cy="470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/>
          <a:lstStyle/>
          <a:p>
            <a:pPr marL="342900" indent="-342900">
              <a:lnSpc>
                <a:spcPct val="80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2000">
                <a:solidFill>
                  <a:srgbClr val="000000"/>
                </a:solidFill>
              </a:rPr>
              <a:t>          </a:t>
            </a:r>
            <a:r>
              <a:rPr lang="ru-RU" sz="2400">
                <a:solidFill>
                  <a:srgbClr val="000000"/>
                </a:solidFill>
              </a:rPr>
              <a:t>В </a:t>
            </a:r>
            <a:r>
              <a:rPr lang="ru-RU" sz="2400" b="1">
                <a:solidFill>
                  <a:srgbClr val="000000"/>
                </a:solidFill>
              </a:rPr>
              <a:t>широком значении</a:t>
            </a:r>
            <a:r>
              <a:rPr lang="ru-RU" sz="2400">
                <a:solidFill>
                  <a:srgbClr val="000000"/>
                </a:solidFill>
              </a:rPr>
              <a:t> термин «универсальные учебные действия» означает </a:t>
            </a:r>
            <a:r>
              <a:rPr lang="ru-RU" sz="2400">
                <a:solidFill>
                  <a:srgbClr val="FF0000"/>
                </a:solidFill>
              </a:rPr>
              <a:t>умение учиться</a:t>
            </a:r>
            <a:r>
              <a:rPr lang="ru-RU" sz="2400">
                <a:solidFill>
                  <a:srgbClr val="000000"/>
                </a:solidFill>
              </a:rPr>
              <a:t>, т. е. способность субъекта к саморазвитию и самосовершенствованию путем сознательного и активного присвоения нового социального опыта.</a:t>
            </a:r>
          </a:p>
          <a:p>
            <a:pPr marL="342900" indent="-342900">
              <a:lnSpc>
                <a:spcPct val="80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sz="2400">
              <a:solidFill>
                <a:srgbClr val="000000"/>
              </a:solidFill>
            </a:endParaRPr>
          </a:p>
          <a:p>
            <a:pPr marL="342900" indent="-342900">
              <a:lnSpc>
                <a:spcPct val="80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2400">
                <a:solidFill>
                  <a:srgbClr val="000000"/>
                </a:solidFill>
              </a:rPr>
              <a:t>           В более </a:t>
            </a:r>
            <a:r>
              <a:rPr lang="ru-RU" sz="2400" b="1">
                <a:solidFill>
                  <a:srgbClr val="000000"/>
                </a:solidFill>
              </a:rPr>
              <a:t>узком (собственно психологическом) значении</a:t>
            </a:r>
            <a:r>
              <a:rPr lang="ru-RU" sz="2400">
                <a:solidFill>
                  <a:srgbClr val="000000"/>
                </a:solidFill>
              </a:rPr>
              <a:t> этот термин можно определить как </a:t>
            </a:r>
            <a:r>
              <a:rPr lang="ru-RU" sz="2400">
                <a:solidFill>
                  <a:srgbClr val="FF0000"/>
                </a:solidFill>
              </a:rPr>
              <a:t>совокупность способов действия</a:t>
            </a:r>
            <a:r>
              <a:rPr lang="ru-RU" sz="2400">
                <a:solidFill>
                  <a:srgbClr val="000000"/>
                </a:solidFill>
              </a:rPr>
              <a:t> учащегося (а также связанных с ними навыков учебной работы), обеспечивающих самостоятельное усвоение новых знаний, формирование умений, включая организацию этого процесса.</a:t>
            </a:r>
          </a:p>
          <a:p>
            <a:pPr marL="342900" indent="-342900">
              <a:lnSpc>
                <a:spcPct val="80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sz="240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58" name="Rectangle 2"/>
          <p:cNvSpPr>
            <a:spLocks noChangeArrowheads="1"/>
          </p:cNvSpPr>
          <p:nvPr/>
        </p:nvSpPr>
        <p:spPr bwMode="auto">
          <a:xfrm>
            <a:off x="0" y="2311400"/>
            <a:ext cx="10080625" cy="544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/>
          <a:lstStyle/>
          <a:p>
            <a:pPr marL="609600" indent="-609600" algn="ctr" defTabSz="914400">
              <a:lnSpc>
                <a:spcPct val="93000"/>
              </a:lnSpc>
              <a:spcAft>
                <a:spcPts val="1425"/>
              </a:spcAft>
              <a:buClr>
                <a:srgbClr val="FFFFFF"/>
              </a:buClr>
              <a:buSzPct val="100000"/>
              <a:buFont typeface="Times New Roman" pitchFamily="18" charset="0"/>
              <a:buNone/>
              <a:defRPr/>
            </a:pPr>
            <a:r>
              <a:rPr lang="ru-RU" sz="2800" b="1" u="sng">
                <a:solidFill>
                  <a:srgbClr val="000000"/>
                </a:solidFill>
              </a:rPr>
              <a:t>Основная педагогическая задача</a:t>
            </a:r>
            <a:r>
              <a:rPr lang="ru-RU" sz="2800" b="1">
                <a:solidFill>
                  <a:srgbClr val="000000"/>
                </a:solidFill>
              </a:rPr>
              <a:t> –</a:t>
            </a:r>
            <a:r>
              <a:rPr lang="ru-RU" sz="2800" b="1" u="sng">
                <a:solidFill>
                  <a:srgbClr val="000000"/>
                </a:solidFill>
              </a:rPr>
              <a:t> </a:t>
            </a:r>
          </a:p>
          <a:p>
            <a:pPr marL="609600" indent="-609600" algn="ctr" defTabSz="914400">
              <a:lnSpc>
                <a:spcPct val="93000"/>
              </a:lnSpc>
              <a:spcAft>
                <a:spcPts val="1425"/>
              </a:spcAft>
              <a:buClr>
                <a:srgbClr val="FFFFFF"/>
              </a:buClr>
              <a:buSzPct val="100000"/>
              <a:buFont typeface="Times New Roman" pitchFamily="18" charset="0"/>
              <a:buNone/>
              <a:defRPr/>
            </a:pPr>
            <a:r>
              <a:rPr lang="ru-RU" sz="2800" b="1" u="sng">
                <a:solidFill>
                  <a:srgbClr val="000000"/>
                </a:solidFill>
              </a:rPr>
              <a:t>создание и организация условий,</a:t>
            </a:r>
          </a:p>
          <a:p>
            <a:pPr marL="609600" indent="-609600" algn="ctr" defTabSz="914400">
              <a:lnSpc>
                <a:spcPct val="93000"/>
              </a:lnSpc>
              <a:spcAft>
                <a:spcPts val="1425"/>
              </a:spcAft>
              <a:buClr>
                <a:srgbClr val="FFFFFF"/>
              </a:buClr>
              <a:buSzPct val="100000"/>
              <a:buFont typeface="Times New Roman" pitchFamily="18" charset="0"/>
              <a:buNone/>
              <a:defRPr/>
            </a:pPr>
            <a:r>
              <a:rPr lang="ru-RU" sz="2800" b="1" u="sng">
                <a:solidFill>
                  <a:srgbClr val="000000"/>
                </a:solidFill>
              </a:rPr>
              <a:t>инициирующих детское действие</a:t>
            </a:r>
            <a:endParaRPr lang="ru-RU" sz="2800" b="1" u="sng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3315" name="Oval 6"/>
          <p:cNvSpPr>
            <a:spLocks noChangeArrowheads="1"/>
          </p:cNvSpPr>
          <p:nvPr/>
        </p:nvSpPr>
        <p:spPr bwMode="auto">
          <a:xfrm>
            <a:off x="7104063" y="4375150"/>
            <a:ext cx="2579687" cy="2579688"/>
          </a:xfrm>
          <a:prstGeom prst="ellipse">
            <a:avLst/>
          </a:prstGeom>
          <a:gradFill rotWithShape="1">
            <a:gsLst>
              <a:gs pos="0">
                <a:srgbClr val="FFFF99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</a:gradFill>
          <a:ln w="14351" algn="ctr">
            <a:noFill/>
            <a:round/>
            <a:headEnd/>
            <a:tailEnd/>
          </a:ln>
        </p:spPr>
        <p:txBody>
          <a:bodyPr wrap="none" lIns="100794" tIns="50397" rIns="100794" bIns="50397" anchor="ctr"/>
          <a:lstStyle/>
          <a:p>
            <a:pPr algn="ctr" defTabSz="1008063" eaLnBrk="1" hangingPunct="1"/>
            <a:r>
              <a:rPr lang="ru-RU" sz="2600" b="1" i="1">
                <a:latin typeface="Tahoma" pitchFamily="34" charset="0"/>
              </a:rPr>
              <a:t>Как учить?</a:t>
            </a:r>
          </a:p>
          <a:p>
            <a:pPr algn="ctr" defTabSz="1008063" eaLnBrk="1" hangingPunct="1"/>
            <a:endParaRPr lang="ru-RU" sz="1100" b="1" i="1">
              <a:latin typeface="Tahoma" pitchFamily="34" charset="0"/>
            </a:endParaRPr>
          </a:p>
          <a:p>
            <a:pPr algn="ctr" defTabSz="1008063" eaLnBrk="1" hangingPunct="1"/>
            <a:r>
              <a:rPr lang="ru-RU" sz="2000" b="1">
                <a:latin typeface="Tahoma" pitchFamily="34" charset="0"/>
              </a:rPr>
              <a:t>обновление</a:t>
            </a:r>
          </a:p>
          <a:p>
            <a:pPr algn="ctr" defTabSz="1008063" eaLnBrk="1" hangingPunct="1"/>
            <a:r>
              <a:rPr lang="ru-RU" sz="2000" b="1">
                <a:latin typeface="Tahoma" pitchFamily="34" charset="0"/>
              </a:rPr>
              <a:t>средств</a:t>
            </a:r>
          </a:p>
          <a:p>
            <a:pPr algn="ctr" defTabSz="1008063" eaLnBrk="1" hangingPunct="1"/>
            <a:r>
              <a:rPr lang="ru-RU" sz="2000" b="1">
                <a:latin typeface="Tahoma" pitchFamily="34" charset="0"/>
              </a:rPr>
              <a:t>обучения</a:t>
            </a:r>
          </a:p>
        </p:txBody>
      </p:sp>
      <p:sp>
        <p:nvSpPr>
          <p:cNvPr id="3076" name="Oval 5"/>
          <p:cNvSpPr>
            <a:spLocks noChangeArrowheads="1"/>
          </p:cNvSpPr>
          <p:nvPr/>
        </p:nvSpPr>
        <p:spPr bwMode="auto">
          <a:xfrm>
            <a:off x="3571875" y="4375150"/>
            <a:ext cx="2579688" cy="2579688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</a:gradFill>
          <a:ln w="14351" algn="ctr">
            <a:noFill/>
            <a:round/>
            <a:headEnd/>
            <a:tailEnd/>
          </a:ln>
        </p:spPr>
        <p:txBody>
          <a:bodyPr wrap="none" lIns="100794" tIns="50397" rIns="100794" bIns="50397" anchor="ctr"/>
          <a:lstStyle/>
          <a:p>
            <a:pPr algn="ctr" defTabSz="1008063" eaLnBrk="1" hangingPunct="1">
              <a:defRPr/>
            </a:pPr>
            <a:r>
              <a:rPr lang="ru-RU" sz="2600" b="1" i="1">
                <a:latin typeface="Tahoma" pitchFamily="34" charset="0"/>
              </a:rPr>
              <a:t>Ради чего</a:t>
            </a:r>
          </a:p>
          <a:p>
            <a:pPr algn="ctr" defTabSz="1008063" eaLnBrk="1" hangingPunct="1">
              <a:defRPr/>
            </a:pPr>
            <a:r>
              <a:rPr lang="ru-RU" sz="2600" b="1" i="1">
                <a:latin typeface="Tahoma" pitchFamily="34" charset="0"/>
              </a:rPr>
              <a:t>учить?</a:t>
            </a:r>
          </a:p>
          <a:p>
            <a:pPr algn="ctr" defTabSz="1008063" eaLnBrk="1" hangingPunct="1">
              <a:defRPr/>
            </a:pPr>
            <a:endParaRPr lang="ru-RU" sz="2000" b="1" i="1">
              <a:latin typeface="Tahoma" pitchFamily="34" charset="0"/>
            </a:endParaRPr>
          </a:p>
          <a:p>
            <a:pPr algn="ctr" defTabSz="1008063" eaLnBrk="1" hangingPunct="1">
              <a:defRPr/>
            </a:pPr>
            <a:r>
              <a:rPr lang="ru-RU" sz="2000" b="1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ценности </a:t>
            </a:r>
          </a:p>
          <a:p>
            <a:pPr algn="ctr" defTabSz="1008063" eaLnBrk="1" hangingPunct="1">
              <a:defRPr/>
            </a:pPr>
            <a:r>
              <a:rPr lang="ru-RU" sz="2000" b="1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образования</a:t>
            </a:r>
          </a:p>
          <a:p>
            <a:pPr algn="ctr" defTabSz="1008063" eaLnBrk="1" hangingPunct="1">
              <a:defRPr/>
            </a:pPr>
            <a:endParaRPr lang="ru-RU" sz="900" b="1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3077" name="Oval 5"/>
          <p:cNvSpPr>
            <a:spLocks noChangeArrowheads="1"/>
          </p:cNvSpPr>
          <p:nvPr/>
        </p:nvSpPr>
        <p:spPr bwMode="auto">
          <a:xfrm>
            <a:off x="119063" y="4337050"/>
            <a:ext cx="2579687" cy="2578100"/>
          </a:xfrm>
          <a:prstGeom prst="ellipse">
            <a:avLst/>
          </a:prstGeom>
          <a:gradFill rotWithShape="1">
            <a:gsLst>
              <a:gs pos="0">
                <a:srgbClr val="CCFFFF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</a:gradFill>
          <a:ln w="14351" algn="ctr">
            <a:noFill/>
            <a:round/>
            <a:headEnd/>
            <a:tailEnd/>
          </a:ln>
        </p:spPr>
        <p:txBody>
          <a:bodyPr wrap="none" lIns="100794" tIns="50397" rIns="100794" bIns="50397" anchor="ctr"/>
          <a:lstStyle/>
          <a:p>
            <a:pPr algn="ctr" defTabSz="1008063" eaLnBrk="1" hangingPunct="1">
              <a:defRPr/>
            </a:pPr>
            <a:r>
              <a:rPr lang="ru-RU" sz="2600" b="1" i="1">
                <a:latin typeface="Tahoma" pitchFamily="34" charset="0"/>
              </a:rPr>
              <a:t>Чему учить?</a:t>
            </a:r>
          </a:p>
          <a:p>
            <a:pPr algn="ctr" defTabSz="1008063" eaLnBrk="1" hangingPunct="1">
              <a:defRPr/>
            </a:pPr>
            <a:endParaRPr lang="ru-RU" sz="2600" b="1" i="1">
              <a:latin typeface="Tahoma" pitchFamily="34" charset="0"/>
            </a:endParaRPr>
          </a:p>
          <a:p>
            <a:pPr algn="ctr" defTabSz="1008063" eaLnBrk="1" hangingPunct="1">
              <a:defRPr/>
            </a:pPr>
            <a:r>
              <a:rPr lang="ru-RU" sz="2000" b="1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обновление</a:t>
            </a:r>
          </a:p>
          <a:p>
            <a:pPr algn="ctr" defTabSz="1008063" eaLnBrk="1" hangingPunct="1">
              <a:defRPr/>
            </a:pPr>
            <a:r>
              <a:rPr lang="ru-RU" sz="2000" b="1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содержания</a:t>
            </a:r>
          </a:p>
          <a:p>
            <a:pPr algn="ctr" defTabSz="1008063" eaLnBrk="1" hangingPunct="1">
              <a:defRPr/>
            </a:pPr>
            <a:endParaRPr lang="ru-RU" sz="900" b="1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sp>
        <p:nvSpPr>
          <p:cNvPr id="3078" name="AutoShape 6"/>
          <p:cNvSpPr>
            <a:spLocks noChangeArrowheads="1"/>
          </p:cNvSpPr>
          <p:nvPr/>
        </p:nvSpPr>
        <p:spPr bwMode="gray">
          <a:xfrm>
            <a:off x="276225" y="287338"/>
            <a:ext cx="9604375" cy="635000"/>
          </a:xfrm>
          <a:prstGeom prst="roundRect">
            <a:avLst>
              <a:gd name="adj" fmla="val 49106"/>
            </a:avLst>
          </a:prstGeom>
          <a:solidFill>
            <a:srgbClr val="99CCFF"/>
          </a:solidFill>
          <a:ln w="28575">
            <a:solidFill>
              <a:schemeClr val="bg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100794" tIns="50397" rIns="100794" bIns="50397" anchor="ctr"/>
          <a:lstStyle/>
          <a:p>
            <a:pPr algn="ctr" defTabSz="1008063" eaLnBrk="1" hangingPunct="1">
              <a:defRPr/>
            </a:pPr>
            <a:r>
              <a:rPr lang="ru-RU" sz="4000" b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Системно-деятельностный подход</a:t>
            </a:r>
          </a:p>
        </p:txBody>
      </p:sp>
      <p:sp>
        <p:nvSpPr>
          <p:cNvPr id="13319" name="AutoShape 8"/>
          <p:cNvSpPr>
            <a:spLocks noChangeArrowheads="1"/>
          </p:cNvSpPr>
          <p:nvPr/>
        </p:nvSpPr>
        <p:spPr bwMode="auto">
          <a:xfrm>
            <a:off x="792163" y="3898900"/>
            <a:ext cx="8534400" cy="47625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1">
            <a:gsLst>
              <a:gs pos="0">
                <a:srgbClr val="B2B2B2"/>
              </a:gs>
              <a:gs pos="50000">
                <a:srgbClr val="FFFFCC"/>
              </a:gs>
              <a:gs pos="100000">
                <a:srgbClr val="B2B2B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9207" tIns="51588" rIns="99207" bIns="51588" anchor="ctr"/>
          <a:lstStyle/>
          <a:p>
            <a:pPr algn="ctr" defTabSz="1008063"/>
            <a:r>
              <a:rPr lang="ru-RU" sz="2000"/>
              <a:t>Вектор смещения акцентов нового стандарта</a:t>
            </a:r>
          </a:p>
        </p:txBody>
      </p:sp>
      <p:sp>
        <p:nvSpPr>
          <p:cNvPr id="13320" name="AutoShape 9"/>
          <p:cNvSpPr>
            <a:spLocks noChangeArrowheads="1"/>
          </p:cNvSpPr>
          <p:nvPr/>
        </p:nvSpPr>
        <p:spPr bwMode="auto">
          <a:xfrm>
            <a:off x="119063" y="1081088"/>
            <a:ext cx="9485312" cy="1349375"/>
          </a:xfrm>
          <a:prstGeom prst="horizontalScroll">
            <a:avLst>
              <a:gd name="adj" fmla="val 125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00794" tIns="50397" rIns="100794" bIns="50397" anchor="ctr"/>
          <a:lstStyle/>
          <a:p>
            <a:pPr algn="ctr" defTabSz="1008063" eaLnBrk="1" hangingPunct="1"/>
            <a:r>
              <a:rPr lang="ru-RU" sz="2600" b="1" i="1"/>
              <a:t>Основной результат – развитие личности ребенка</a:t>
            </a:r>
          </a:p>
          <a:p>
            <a:pPr algn="ctr" defTabSz="1008063" eaLnBrk="1" hangingPunct="1"/>
            <a:r>
              <a:rPr lang="ru-RU" sz="2600" b="1" i="1"/>
              <a:t>на основе  универсальных учебных действий</a:t>
            </a:r>
          </a:p>
        </p:txBody>
      </p:sp>
      <p:sp>
        <p:nvSpPr>
          <p:cNvPr id="3084" name="AutoShape 12"/>
          <p:cNvSpPr>
            <a:spLocks noChangeArrowheads="1"/>
          </p:cNvSpPr>
          <p:nvPr/>
        </p:nvSpPr>
        <p:spPr bwMode="auto">
          <a:xfrm>
            <a:off x="0" y="7034213"/>
            <a:ext cx="10080625" cy="5254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B2B2B2"/>
              </a:gs>
              <a:gs pos="50000">
                <a:srgbClr val="FFFFCC"/>
              </a:gs>
              <a:gs pos="100000">
                <a:srgbClr val="B2B2B2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9207" tIns="51588" rIns="99207" bIns="51588" anchor="ctr"/>
          <a:lstStyle/>
          <a:p>
            <a:pPr algn="ctr" defTabSz="1008063">
              <a:defRPr/>
            </a:pPr>
            <a:r>
              <a:rPr lang="ru-RU" sz="2500" b="1">
                <a:solidFill>
                  <a:srgbClr val="29292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формирование универсальных способов действий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03238" y="1258888"/>
            <a:ext cx="9069387" cy="1008062"/>
          </a:xfrm>
        </p:spPr>
        <p:txBody>
          <a:bodyPr/>
          <a:lstStyle/>
          <a:p>
            <a:pPr eaLnBrk="1"/>
            <a:r>
              <a:rPr lang="ru-RU" sz="3200" b="1" smtClean="0">
                <a:solidFill>
                  <a:srgbClr val="003399"/>
                </a:solidFill>
              </a:rPr>
              <a:t>Какие требования выдвигает</a:t>
            </a:r>
            <a:br>
              <a:rPr lang="ru-RU" sz="3200" b="1" smtClean="0">
                <a:solidFill>
                  <a:srgbClr val="003399"/>
                </a:solidFill>
              </a:rPr>
            </a:br>
            <a:r>
              <a:rPr lang="ru-RU" sz="3200" b="1" smtClean="0">
                <a:solidFill>
                  <a:srgbClr val="003399"/>
                </a:solidFill>
              </a:rPr>
              <a:t> ФГОС ООО?</a:t>
            </a:r>
            <a:r>
              <a:rPr lang="ru-RU" sz="3200" smtClean="0">
                <a:solidFill>
                  <a:srgbClr val="003399"/>
                </a:solidFill>
              </a:rPr>
              <a:t/>
            </a:r>
            <a:br>
              <a:rPr lang="ru-RU" sz="3200" smtClean="0">
                <a:solidFill>
                  <a:srgbClr val="003399"/>
                </a:solidFill>
              </a:rPr>
            </a:br>
            <a:endParaRPr lang="ru-RU" sz="3200" smtClean="0">
              <a:solidFill>
                <a:srgbClr val="003399"/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31800" y="2195513"/>
            <a:ext cx="9069388" cy="5364162"/>
          </a:xfrm>
        </p:spPr>
        <p:txBody>
          <a:bodyPr/>
          <a:lstStyle/>
          <a:p>
            <a:pPr eaLnBrk="1">
              <a:buFont typeface="Times New Roman" pitchFamily="18" charset="0"/>
              <a:buNone/>
            </a:pPr>
            <a:r>
              <a:rPr lang="ru-RU" smtClean="0"/>
              <a:t>Стандарт выдвигает три группы требований:</a:t>
            </a:r>
          </a:p>
          <a:p>
            <a:pPr eaLnBrk="1">
              <a:buFont typeface="Times New Roman" pitchFamily="18" charset="0"/>
              <a:buNone/>
            </a:pPr>
            <a:r>
              <a:rPr lang="ru-RU" smtClean="0"/>
              <a:t>•        </a:t>
            </a:r>
            <a:r>
              <a:rPr lang="ru-RU" sz="2800" smtClean="0"/>
              <a:t>Требования к результатам освоения основной образовательной программы основного общего образования;</a:t>
            </a:r>
          </a:p>
          <a:p>
            <a:pPr eaLnBrk="1">
              <a:buFont typeface="Times New Roman" pitchFamily="18" charset="0"/>
              <a:buNone/>
            </a:pPr>
            <a:r>
              <a:rPr lang="ru-RU" sz="2800" smtClean="0"/>
              <a:t>•        Требования к структуре основной образовательной программы основного общего образования;</a:t>
            </a:r>
          </a:p>
          <a:p>
            <a:pPr eaLnBrk="1">
              <a:buFont typeface="Times New Roman" pitchFamily="18" charset="0"/>
              <a:buNone/>
            </a:pPr>
            <a:r>
              <a:rPr lang="ru-RU" sz="2800" smtClean="0"/>
              <a:t>•        Требования к условиям реализации основной образовательной программы основного общего образования.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96904" y="978547"/>
            <a:ext cx="9576720" cy="923637"/>
          </a:xfrm>
        </p:spPr>
        <p:txBody>
          <a:bodyPr>
            <a:norm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ru-RU" sz="3600" kern="1200" cap="all" dirty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  <a:t>Учебный план ОУ должен </a:t>
            </a:r>
          </a:p>
        </p:txBody>
      </p:sp>
      <p:sp>
        <p:nvSpPr>
          <p:cNvPr id="15363" name="Содержимое 2"/>
          <p:cNvSpPr>
            <a:spLocks noGrp="1"/>
          </p:cNvSpPr>
          <p:nvPr>
            <p:ph idx="4294967295"/>
          </p:nvPr>
        </p:nvSpPr>
        <p:spPr>
          <a:xfrm>
            <a:off x="504825" y="1768475"/>
            <a:ext cx="9067800" cy="4987925"/>
          </a:xfrm>
        </p:spPr>
        <p:txBody>
          <a:bodyPr lIns="100794" tIns="50397" rIns="100794" bIns="50397"/>
          <a:lstStyle/>
          <a:p>
            <a:r>
              <a:rPr lang="ru-RU" sz="2800" smtClean="0">
                <a:latin typeface="Times New Roman" pitchFamily="18" charset="0"/>
              </a:rPr>
              <a:t>Предусматривать возможность введения учебных курсов, обеспечивающих образовательные потребности и интересы обучающихся, в том числе этнокультурные</a:t>
            </a:r>
          </a:p>
          <a:p>
            <a:endParaRPr lang="ru-RU" sz="2800" smtClean="0">
              <a:latin typeface="Times New Roman" pitchFamily="18" charset="0"/>
            </a:endParaRPr>
          </a:p>
          <a:p>
            <a:r>
              <a:rPr lang="ru-RU" sz="2800" smtClean="0">
                <a:latin typeface="Times New Roman" pitchFamily="18" charset="0"/>
              </a:rPr>
              <a:t>Нормативный срок освоения основной образовательной программы основного общего образования составляет 5 лет</a:t>
            </a:r>
          </a:p>
          <a:p>
            <a:endParaRPr lang="ru-RU" sz="2800" smtClean="0">
              <a:latin typeface="Times New Roman" pitchFamily="18" charset="0"/>
            </a:endParaRPr>
          </a:p>
          <a:p>
            <a:r>
              <a:rPr lang="ru-RU" sz="2800" smtClean="0">
                <a:latin typeface="Times New Roman" pitchFamily="18" charset="0"/>
              </a:rPr>
              <a:t>Количество учебных занятий за 5 лет не может составлять менее 5267 часов и более 6020  часов</a:t>
            </a:r>
          </a:p>
          <a:p>
            <a:endParaRPr lang="ru-RU" sz="2800" smtClean="0">
              <a:latin typeface="Times New Roman" pitchFamily="18" charset="0"/>
            </a:endParaRPr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4"/>
          <p:cNvSpPr txBox="1">
            <a:spLocks noChangeArrowheads="1"/>
          </p:cNvSpPr>
          <p:nvPr/>
        </p:nvSpPr>
        <p:spPr bwMode="auto">
          <a:xfrm>
            <a:off x="647700" y="1042988"/>
            <a:ext cx="26876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 algn="ctr" defTabSz="1008063" eaLnBrk="1" hangingPunct="1"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</a:rPr>
              <a:t>Так учат сегодня</a:t>
            </a:r>
          </a:p>
        </p:txBody>
      </p:sp>
      <p:sp>
        <p:nvSpPr>
          <p:cNvPr id="16387" name="Text Box 5"/>
          <p:cNvSpPr txBox="1">
            <a:spLocks noChangeArrowheads="1"/>
          </p:cNvSpPr>
          <p:nvPr/>
        </p:nvSpPr>
        <p:spPr bwMode="auto">
          <a:xfrm>
            <a:off x="5545138" y="971550"/>
            <a:ext cx="453548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 algn="ctr" defTabSz="1008063" eaLnBrk="1" hangingPunct="1"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</a:rPr>
              <a:t>Так будут учить завтра</a:t>
            </a:r>
          </a:p>
        </p:txBody>
      </p:sp>
      <p:sp>
        <p:nvSpPr>
          <p:cNvPr id="16388" name="Text Box 6"/>
          <p:cNvSpPr txBox="1">
            <a:spLocks noChangeArrowheads="1"/>
          </p:cNvSpPr>
          <p:nvPr/>
        </p:nvSpPr>
        <p:spPr bwMode="auto">
          <a:xfrm>
            <a:off x="839788" y="6045200"/>
            <a:ext cx="4787900" cy="130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 defTabSz="1008063" eaLnBrk="1" hangingPunct="1">
              <a:spcBef>
                <a:spcPct val="50000"/>
              </a:spcBef>
            </a:pPr>
            <a:r>
              <a:rPr lang="ru-RU" sz="2600" b="1">
                <a:solidFill>
                  <a:srgbClr val="0000FF"/>
                </a:solidFill>
              </a:rPr>
              <a:t>Не заставляйте ребенка заучивать учебник и искать готовые ответы! </a:t>
            </a: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75" y="6184900"/>
            <a:ext cx="58420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1825" y="6173788"/>
            <a:ext cx="585788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1" name="Text Box 9"/>
          <p:cNvSpPr txBox="1">
            <a:spLocks noChangeArrowheads="1"/>
          </p:cNvSpPr>
          <p:nvPr/>
        </p:nvSpPr>
        <p:spPr bwMode="auto">
          <a:xfrm>
            <a:off x="6384925" y="6045200"/>
            <a:ext cx="3695700" cy="137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 defTabSz="1008063" eaLnBrk="1" hangingPunct="1">
              <a:spcBef>
                <a:spcPct val="50000"/>
              </a:spcBef>
            </a:pPr>
            <a:r>
              <a:rPr lang="ru-RU" sz="2600" b="1">
                <a:solidFill>
                  <a:srgbClr val="0000FF"/>
                </a:solidFill>
              </a:rPr>
              <a:t>Текст нужно понять и уметь использовать!</a:t>
            </a:r>
            <a:r>
              <a:rPr lang="ru-RU" sz="3100" b="1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16392" name="Text Box 10"/>
          <p:cNvSpPr txBox="1">
            <a:spLocks noChangeArrowheads="1"/>
          </p:cNvSpPr>
          <p:nvPr/>
        </p:nvSpPr>
        <p:spPr bwMode="auto">
          <a:xfrm>
            <a:off x="336550" y="1384300"/>
            <a:ext cx="4032250" cy="472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 defTabSz="1008063" eaLnBrk="1" hangingPunct="1">
              <a:spcBef>
                <a:spcPct val="50000"/>
              </a:spcBef>
            </a:pPr>
            <a:r>
              <a:rPr lang="ru-RU" sz="2600"/>
              <a:t>1.</a:t>
            </a:r>
            <a:r>
              <a:rPr lang="ru-RU" sz="2600">
                <a:solidFill>
                  <a:srgbClr val="FF0000"/>
                </a:solidFill>
              </a:rPr>
              <a:t>Учитель</a:t>
            </a:r>
            <a:r>
              <a:rPr lang="ru-RU" sz="2600"/>
              <a:t> проверяет Д/з. </a:t>
            </a:r>
            <a:r>
              <a:rPr lang="ru-RU" sz="2600">
                <a:solidFill>
                  <a:srgbClr val="00CC00"/>
                </a:solidFill>
              </a:rPr>
              <a:t>Ученик</a:t>
            </a:r>
            <a:r>
              <a:rPr lang="ru-RU" sz="2600"/>
              <a:t> «выучил – пересказал».</a:t>
            </a:r>
          </a:p>
          <a:p>
            <a:pPr defTabSz="1008063" eaLnBrk="1" hangingPunct="1">
              <a:spcBef>
                <a:spcPct val="50000"/>
              </a:spcBef>
            </a:pPr>
            <a:r>
              <a:rPr lang="ru-RU" sz="2600"/>
              <a:t>2.</a:t>
            </a:r>
            <a:r>
              <a:rPr lang="ru-RU" sz="2600">
                <a:solidFill>
                  <a:srgbClr val="FF0000"/>
                </a:solidFill>
              </a:rPr>
              <a:t>Учитель</a:t>
            </a:r>
            <a:r>
              <a:rPr lang="ru-RU" sz="2600"/>
              <a:t> объявляет новую тему.</a:t>
            </a:r>
          </a:p>
          <a:p>
            <a:pPr defTabSz="1008063" eaLnBrk="1" hangingPunct="1">
              <a:spcBef>
                <a:spcPct val="50000"/>
              </a:spcBef>
            </a:pPr>
            <a:r>
              <a:rPr lang="ru-RU" sz="2600"/>
              <a:t>3.</a:t>
            </a:r>
            <a:r>
              <a:rPr lang="ru-RU" sz="2600">
                <a:solidFill>
                  <a:srgbClr val="FF0000"/>
                </a:solidFill>
              </a:rPr>
              <a:t>Учитель </a:t>
            </a:r>
            <a:r>
              <a:rPr lang="ru-RU" sz="2600"/>
              <a:t>объясняет новую тему («сиди и слушай!»).</a:t>
            </a:r>
          </a:p>
          <a:p>
            <a:pPr defTabSz="1008063" eaLnBrk="1" hangingPunct="1">
              <a:spcBef>
                <a:spcPct val="50000"/>
              </a:spcBef>
            </a:pPr>
            <a:r>
              <a:rPr lang="ru-RU" sz="2600"/>
              <a:t>4.</a:t>
            </a:r>
            <a:r>
              <a:rPr lang="ru-RU" sz="2600">
                <a:solidFill>
                  <a:srgbClr val="FF0000"/>
                </a:solidFill>
              </a:rPr>
              <a:t>Учитель</a:t>
            </a:r>
            <a:r>
              <a:rPr lang="ru-RU" sz="2600"/>
              <a:t> проверяет, как поняли «повтори!»).</a:t>
            </a:r>
          </a:p>
        </p:txBody>
      </p:sp>
      <p:pic>
        <p:nvPicPr>
          <p:cNvPr id="16393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32250" y="0"/>
            <a:ext cx="1763713" cy="167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4" name="Text Box 12"/>
          <p:cNvSpPr txBox="1">
            <a:spLocks noChangeArrowheads="1"/>
          </p:cNvSpPr>
          <p:nvPr/>
        </p:nvSpPr>
        <p:spPr bwMode="auto">
          <a:xfrm>
            <a:off x="5208588" y="1344613"/>
            <a:ext cx="4872037" cy="472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 defTabSz="1008063" eaLnBrk="1" hangingPunct="1">
              <a:spcBef>
                <a:spcPct val="50000"/>
              </a:spcBef>
            </a:pPr>
            <a:r>
              <a:rPr lang="ru-RU" sz="2600"/>
              <a:t>1.</a:t>
            </a:r>
            <a:r>
              <a:rPr lang="ru-RU" sz="2600">
                <a:solidFill>
                  <a:srgbClr val="FF0000"/>
                </a:solidFill>
              </a:rPr>
              <a:t>Учитель</a:t>
            </a:r>
            <a:r>
              <a:rPr lang="ru-RU" sz="2600"/>
              <a:t> создает ситуацию. </a:t>
            </a:r>
            <a:r>
              <a:rPr lang="ru-RU" sz="2600">
                <a:solidFill>
                  <a:srgbClr val="00CC00"/>
                </a:solidFill>
              </a:rPr>
              <a:t>Ученики </a:t>
            </a:r>
            <a:r>
              <a:rPr lang="ru-RU" sz="2600"/>
              <a:t>называют тему, вопрос. </a:t>
            </a:r>
          </a:p>
          <a:p>
            <a:pPr defTabSz="1008063" eaLnBrk="1" hangingPunct="1">
              <a:spcBef>
                <a:spcPct val="50000"/>
              </a:spcBef>
            </a:pPr>
            <a:r>
              <a:rPr lang="ru-RU" sz="2600"/>
              <a:t>2.</a:t>
            </a:r>
            <a:r>
              <a:rPr lang="ru-RU" sz="2600">
                <a:solidFill>
                  <a:srgbClr val="00CC00"/>
                </a:solidFill>
              </a:rPr>
              <a:t>Ученики</a:t>
            </a:r>
            <a:r>
              <a:rPr lang="ru-RU" sz="2600"/>
              <a:t> сами вспоминают знания, которые пригодятся. </a:t>
            </a:r>
          </a:p>
          <a:p>
            <a:pPr defTabSz="1008063" eaLnBrk="1" hangingPunct="1">
              <a:spcBef>
                <a:spcPct val="50000"/>
              </a:spcBef>
            </a:pPr>
            <a:r>
              <a:rPr lang="ru-RU" sz="2600"/>
              <a:t>3.</a:t>
            </a:r>
            <a:r>
              <a:rPr lang="ru-RU" sz="2600">
                <a:solidFill>
                  <a:srgbClr val="00CC00"/>
                </a:solidFill>
              </a:rPr>
              <a:t>Ученики</a:t>
            </a:r>
            <a:r>
              <a:rPr lang="ru-RU" sz="2600"/>
              <a:t> сами открывают новые знания (в диалоге с </a:t>
            </a:r>
            <a:r>
              <a:rPr lang="ru-RU" sz="2600">
                <a:solidFill>
                  <a:srgbClr val="FF0000"/>
                </a:solidFill>
              </a:rPr>
              <a:t>учителем</a:t>
            </a:r>
            <a:r>
              <a:rPr lang="ru-RU" sz="2600"/>
              <a:t>, в учебнике).</a:t>
            </a:r>
          </a:p>
          <a:p>
            <a:pPr defTabSz="1008063" eaLnBrk="1" hangingPunct="1">
              <a:spcBef>
                <a:spcPct val="50000"/>
              </a:spcBef>
            </a:pPr>
            <a:r>
              <a:rPr lang="ru-RU" sz="2600"/>
              <a:t>4.</a:t>
            </a:r>
            <a:r>
              <a:rPr lang="ru-RU" sz="2600">
                <a:solidFill>
                  <a:srgbClr val="00CC00"/>
                </a:solidFill>
              </a:rPr>
              <a:t>Ученики</a:t>
            </a:r>
            <a:r>
              <a:rPr lang="ru-RU" sz="2600"/>
              <a:t> делают вывод по теме. </a:t>
            </a:r>
          </a:p>
        </p:txBody>
      </p:sp>
      <p:sp>
        <p:nvSpPr>
          <p:cNvPr id="16395" name="Line 13"/>
          <p:cNvSpPr>
            <a:spLocks noChangeShapeType="1"/>
          </p:cNvSpPr>
          <p:nvPr/>
        </p:nvSpPr>
        <p:spPr bwMode="auto">
          <a:xfrm flipV="1">
            <a:off x="3863975" y="1763713"/>
            <a:ext cx="1428750" cy="1176337"/>
          </a:xfrm>
          <a:prstGeom prst="line">
            <a:avLst/>
          </a:prstGeom>
          <a:noFill/>
          <a:ln w="76200">
            <a:solidFill>
              <a:srgbClr val="2B03F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6396" name="Line 14"/>
          <p:cNvSpPr>
            <a:spLocks noChangeShapeType="1"/>
          </p:cNvSpPr>
          <p:nvPr/>
        </p:nvSpPr>
        <p:spPr bwMode="auto">
          <a:xfrm>
            <a:off x="3863975" y="1763713"/>
            <a:ext cx="1344613" cy="1260475"/>
          </a:xfrm>
          <a:prstGeom prst="line">
            <a:avLst/>
          </a:prstGeom>
          <a:noFill/>
          <a:ln w="76200">
            <a:solidFill>
              <a:srgbClr val="2B03F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6397" name="Line 15"/>
          <p:cNvSpPr>
            <a:spLocks noChangeShapeType="1"/>
          </p:cNvSpPr>
          <p:nvPr/>
        </p:nvSpPr>
        <p:spPr bwMode="auto">
          <a:xfrm>
            <a:off x="3948113" y="4032250"/>
            <a:ext cx="1344612" cy="0"/>
          </a:xfrm>
          <a:prstGeom prst="line">
            <a:avLst/>
          </a:prstGeom>
          <a:noFill/>
          <a:ln w="76200">
            <a:solidFill>
              <a:srgbClr val="2B03F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6398" name="Line 16"/>
          <p:cNvSpPr>
            <a:spLocks noChangeShapeType="1"/>
          </p:cNvSpPr>
          <p:nvPr/>
        </p:nvSpPr>
        <p:spPr bwMode="auto">
          <a:xfrm>
            <a:off x="3948113" y="5375275"/>
            <a:ext cx="1260475" cy="0"/>
          </a:xfrm>
          <a:prstGeom prst="line">
            <a:avLst/>
          </a:prstGeom>
          <a:noFill/>
          <a:ln w="76200">
            <a:solidFill>
              <a:srgbClr val="2B03F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3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10080625" cy="1319213"/>
          </a:xfrm>
          <a:solidFill>
            <a:schemeClr val="accent1"/>
          </a:solidFill>
        </p:spPr>
        <p:txBody>
          <a:bodyPr/>
          <a:lstStyle/>
          <a:p>
            <a:pPr eaLnBrk="1" hangingPunct="1">
              <a:defRPr/>
            </a:pPr>
            <a:r>
              <a:rPr lang="ru-RU" sz="4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БАЗОВЫЕ КОМПЕТЕНТНОСТИ СОВРЕМЕННОГО ЧЕЛОВЕКА:</a:t>
            </a:r>
          </a:p>
        </p:txBody>
      </p:sp>
      <p:sp>
        <p:nvSpPr>
          <p:cNvPr id="48333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814388" y="2000250"/>
            <a:ext cx="8139112" cy="4594225"/>
          </a:xfrm>
        </p:spPr>
        <p:txBody>
          <a:bodyPr lIns="100794" tIns="50397" rIns="100794" bIns="50397"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100" b="1" u="sng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информационная</a:t>
            </a:r>
            <a:r>
              <a:rPr lang="ru-RU" sz="2100" b="1" u="sng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100" smtClean="0"/>
              <a:t>(умение искать, анализировать, преобразовывать, применять информацию для решения проблем);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100" b="1" u="sng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коммуникативная</a:t>
            </a:r>
            <a:r>
              <a:rPr lang="ru-RU" sz="2100" u="sng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100" smtClean="0"/>
              <a:t>(умение эффективно сотрудничать с другими людьми);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100" b="1" u="sng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самоорганизации</a:t>
            </a:r>
            <a:r>
              <a:rPr lang="ru-RU" sz="2100" u="sng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(</a:t>
            </a:r>
            <a:r>
              <a:rPr lang="ru-RU" sz="2100" smtClean="0"/>
              <a:t>умение ставить цели, планировать, ответственно относиться к здоровью, полноценно использовать личностные ресурсы);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100" b="1" u="sng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самообразования</a:t>
            </a:r>
            <a:r>
              <a:rPr lang="ru-RU" sz="2100" u="sng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100" smtClean="0"/>
              <a:t>(готовность конструировать и осуществлять собственную образовательную траекторию на протяжении всей жизни, обеспечивая успешность и конкурентоспособность).</a:t>
            </a:r>
          </a:p>
        </p:txBody>
      </p:sp>
      <p:sp>
        <p:nvSpPr>
          <p:cNvPr id="3076" name="Номер слайда 5"/>
          <p:cNvSpPr txBox="1">
            <a:spLocks noGrp="1"/>
          </p:cNvSpPr>
          <p:nvPr/>
        </p:nvSpPr>
        <p:spPr bwMode="auto">
          <a:xfrm>
            <a:off x="9072563" y="7135813"/>
            <a:ext cx="836612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/>
          <a:lstStyle/>
          <a:p>
            <a:pPr algn="r" defTabSz="1008063" eaLnBrk="1" hangingPunct="1"/>
            <a:fld id="{D0D115D4-57FE-42CA-A0FE-6AD4EF84ABB4}" type="slidenum">
              <a:rPr lang="ru-RU" sz="1300">
                <a:solidFill>
                  <a:srgbClr val="D38E27"/>
                </a:solidFill>
                <a:cs typeface="Arial" charset="0"/>
              </a:rPr>
              <a:pPr algn="r" defTabSz="1008063" eaLnBrk="1" hangingPunct="1"/>
              <a:t>2</a:t>
            </a:fld>
            <a:endParaRPr lang="ru-RU" sz="1300">
              <a:solidFill>
                <a:srgbClr val="D38E27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576263" y="1116013"/>
            <a:ext cx="8820150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 anchor="b"/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4400" b="1">
                <a:solidFill>
                  <a:srgbClr val="000000"/>
                </a:solidFill>
                <a:latin typeface="Times New Roman" pitchFamily="18" charset="0"/>
              </a:rPr>
              <a:t>Проблемы российского образования</a:t>
            </a: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625475" y="2484438"/>
            <a:ext cx="8820150" cy="415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/>
          <a:lstStyle/>
          <a:p>
            <a:pPr marL="342900" indent="-342900">
              <a:lnSpc>
                <a:spcPct val="90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2500">
                <a:solidFill>
                  <a:srgbClr val="000000"/>
                </a:solidFill>
              </a:rPr>
              <a:t>    </a:t>
            </a:r>
            <a:r>
              <a:rPr lang="ru-RU" sz="2800">
                <a:solidFill>
                  <a:srgbClr val="000000"/>
                </a:solidFill>
                <a:latin typeface="Times New Roman" pitchFamily="18" charset="0"/>
              </a:rPr>
              <a:t>Российские школьники резко уступают своим сверстникам во многих странах мира: </a:t>
            </a:r>
          </a:p>
          <a:p>
            <a:pPr marL="342900" indent="-342900">
              <a:lnSpc>
                <a:spcPct val="90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</a:pPr>
            <a:r>
              <a:rPr lang="ru-RU" sz="2800">
                <a:solidFill>
                  <a:srgbClr val="000000"/>
                </a:solidFill>
                <a:latin typeface="Times New Roman" pitchFamily="18" charset="0"/>
              </a:rPr>
              <a:t>в </a:t>
            </a:r>
            <a:r>
              <a:rPr lang="ru-RU" sz="2800">
                <a:solidFill>
                  <a:srgbClr val="FF3300"/>
                </a:solidFill>
                <a:latin typeface="Times New Roman" pitchFamily="18" charset="0"/>
              </a:rPr>
              <a:t>умении работать с информацией;</a:t>
            </a:r>
          </a:p>
          <a:p>
            <a:pPr marL="342900" indent="-342900">
              <a:lnSpc>
                <a:spcPct val="90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</a:pPr>
            <a:r>
              <a:rPr lang="ru-RU" sz="2800">
                <a:solidFill>
                  <a:srgbClr val="000000"/>
                </a:solidFill>
                <a:latin typeface="Times New Roman" pitchFamily="18" charset="0"/>
              </a:rPr>
              <a:t> в умении </a:t>
            </a:r>
            <a:r>
              <a:rPr lang="ru-RU" sz="2800">
                <a:solidFill>
                  <a:srgbClr val="FF3300"/>
                </a:solidFill>
                <a:latin typeface="Times New Roman" pitchFamily="18" charset="0"/>
              </a:rPr>
              <a:t>решать практические, социально- и личностно-значимые проблемы: </a:t>
            </a:r>
            <a:r>
              <a:rPr lang="ru-RU" sz="2800">
                <a:solidFill>
                  <a:srgbClr val="000000"/>
                </a:solidFill>
                <a:latin typeface="Times New Roman" pitchFamily="18" charset="0"/>
              </a:rPr>
              <a:t>проводить </a:t>
            </a:r>
            <a:r>
              <a:rPr lang="ru-RU" sz="2800">
                <a:solidFill>
                  <a:srgbClr val="1B184E"/>
                </a:solidFill>
                <a:latin typeface="Times New Roman" pitchFamily="18" charset="0"/>
              </a:rPr>
              <a:t>наблюдения, строить на их основе гипотезы, делать выводы и заключения, проверять предположения;</a:t>
            </a:r>
          </a:p>
          <a:p>
            <a:pPr marL="342900" indent="-342900">
              <a:lnSpc>
                <a:spcPct val="90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</a:pPr>
            <a:r>
              <a:rPr lang="ru-RU" sz="2800">
                <a:solidFill>
                  <a:srgbClr val="000000"/>
                </a:solidFill>
                <a:latin typeface="Times New Roman" pitchFamily="18" charset="0"/>
              </a:rPr>
              <a:t>в умении «</a:t>
            </a:r>
            <a:r>
              <a:rPr lang="ru-RU" sz="2800">
                <a:solidFill>
                  <a:srgbClr val="FF3300"/>
                </a:solidFill>
                <a:latin typeface="Times New Roman" pitchFamily="18" charset="0"/>
              </a:rPr>
              <a:t>увязывать</a:t>
            </a:r>
            <a:r>
              <a:rPr lang="ru-RU" sz="2800">
                <a:solidFill>
                  <a:srgbClr val="000000"/>
                </a:solidFill>
                <a:latin typeface="Times New Roman" pitchFamily="18" charset="0"/>
              </a:rPr>
              <a:t>» с приобретаемой в школе системой знаний свой жизненный опыт.</a:t>
            </a:r>
            <a:endParaRPr lang="ru-RU" sz="2800">
              <a:solidFill>
                <a:srgbClr val="FF3300"/>
              </a:solidFill>
              <a:latin typeface="Times New Roman" pitchFamily="18" charset="0"/>
            </a:endParaRPr>
          </a:p>
          <a:p>
            <a:pPr marL="342900" indent="-342900">
              <a:lnSpc>
                <a:spcPct val="90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sz="28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576263" y="2346325"/>
            <a:ext cx="8928100" cy="287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2800"/>
              <a:t>Главная цель введения ФГОС ООО второго поколения  заключается в создании условий, позволяющих решить стратегическую задачу Российского образования – повышение качества образования, достижение новых образовательных результатов, соответствующих современным запросам личности, общества и государства.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/>
          </p:cNvSpPr>
          <p:nvPr>
            <p:ph type="title" idx="4294967295"/>
          </p:nvPr>
        </p:nvSpPr>
        <p:spPr>
          <a:xfrm>
            <a:off x="504825" y="301625"/>
            <a:ext cx="9067800" cy="246063"/>
          </a:xfrm>
        </p:spPr>
        <p:txBody>
          <a:bodyPr lIns="100794" tIns="50397" rIns="100794" bIns="50397"/>
          <a:lstStyle/>
          <a:p>
            <a:endParaRPr lang="ru-RU" sz="3700" smtClean="0">
              <a:latin typeface="Franklin Gothic Medium" pitchFamily="34" charset="0"/>
            </a:endParaRPr>
          </a:p>
        </p:txBody>
      </p:sp>
      <p:sp>
        <p:nvSpPr>
          <p:cNvPr id="6147" name="Rectangle 3"/>
          <p:cNvSpPr>
            <a:spLocks noGrp="1"/>
          </p:cNvSpPr>
          <p:nvPr>
            <p:ph type="body" idx="4294967295"/>
          </p:nvPr>
        </p:nvSpPr>
        <p:spPr>
          <a:xfrm>
            <a:off x="504825" y="1768475"/>
            <a:ext cx="9067800" cy="4987925"/>
          </a:xfrm>
        </p:spPr>
        <p:txBody>
          <a:bodyPr lIns="100794" tIns="50397" rIns="100794" bIns="50397"/>
          <a:lstStyle/>
          <a:p>
            <a:endParaRPr lang="ru-RU" smtClean="0">
              <a:latin typeface="Franklin Gothic Book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119156" y="780180"/>
            <a:ext cx="5059261" cy="6649698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5119217" y="376627"/>
            <a:ext cx="4842236" cy="7053817"/>
          </a:xfrm>
          <a:prstGeom prst="rect">
            <a:avLst/>
          </a:prstGeom>
        </p:spPr>
        <p:txBody>
          <a:bodyPr lIns="0" rIns="0" bIns="0" anchor="b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ln w="11430"/>
                <a:solidFill>
                  <a:srgbClr val="00007D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Федеральный государственный образовательный стандарт (ФГОС)  основного общего образования</a:t>
            </a:r>
          </a:p>
          <a:p>
            <a:pPr algn="ctr" defTabSz="914400" eaLnBrk="1" fontAlgn="auto" hangingPunct="1">
              <a:spcAft>
                <a:spcPts val="0"/>
              </a:spcAft>
              <a:defRPr/>
            </a:pPr>
            <a:endParaRPr lang="ru-RU" sz="2000" dirty="0">
              <a:ln w="11430"/>
              <a:solidFill>
                <a:srgbClr val="00007D"/>
              </a:solidFill>
              <a:latin typeface="+mj-lt"/>
              <a:ea typeface="+mj-ea"/>
              <a:cs typeface="+mj-cs"/>
            </a:endParaRPr>
          </a:p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ru-RU" sz="2000" b="1" dirty="0">
                <a:ln w="11430"/>
                <a:solidFill>
                  <a:srgbClr val="00007D"/>
                </a:solidFill>
                <a:latin typeface="+mj-lt"/>
                <a:ea typeface="+mj-ea"/>
                <a:cs typeface="+mj-cs"/>
              </a:rPr>
              <a:t>Утвержден</a:t>
            </a:r>
            <a:r>
              <a:rPr lang="ru-RU" sz="2000" dirty="0">
                <a:ln w="11430"/>
                <a:solidFill>
                  <a:srgbClr val="00007D"/>
                </a:solidFill>
                <a:latin typeface="+mj-lt"/>
                <a:ea typeface="+mj-ea"/>
                <a:cs typeface="+mj-cs"/>
              </a:rPr>
              <a:t> приказом </a:t>
            </a:r>
          </a:p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ru-RU" sz="2000" dirty="0" err="1">
                <a:ln w="11430"/>
                <a:solidFill>
                  <a:srgbClr val="00007D"/>
                </a:solidFill>
                <a:latin typeface="+mj-lt"/>
                <a:ea typeface="+mj-ea"/>
                <a:cs typeface="+mj-cs"/>
              </a:rPr>
              <a:t>Минобрнауки</a:t>
            </a:r>
            <a:r>
              <a:rPr lang="ru-RU" sz="2000" dirty="0">
                <a:ln w="11430"/>
                <a:solidFill>
                  <a:srgbClr val="00007D"/>
                </a:solidFill>
                <a:latin typeface="+mj-lt"/>
                <a:ea typeface="+mj-ea"/>
                <a:cs typeface="+mj-cs"/>
              </a:rPr>
              <a:t> России</a:t>
            </a:r>
          </a:p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ru-RU" sz="2000" dirty="0">
                <a:ln w="11430"/>
                <a:solidFill>
                  <a:srgbClr val="00007D"/>
                </a:solidFill>
                <a:latin typeface="+mj-lt"/>
                <a:ea typeface="+mj-ea"/>
                <a:cs typeface="+mj-cs"/>
              </a:rPr>
              <a:t>от 17 декабря 2010 г. №1897</a:t>
            </a:r>
          </a:p>
          <a:p>
            <a:pPr algn="ctr" defTabSz="914400" eaLnBrk="1" fontAlgn="auto" hangingPunct="1">
              <a:spcAft>
                <a:spcPts val="0"/>
              </a:spcAft>
              <a:defRPr/>
            </a:pPr>
            <a:endParaRPr lang="ru-RU" sz="2000" dirty="0">
              <a:ln w="11430"/>
              <a:solidFill>
                <a:srgbClr val="00007D"/>
              </a:solidFill>
              <a:latin typeface="+mj-lt"/>
              <a:ea typeface="+mj-ea"/>
              <a:cs typeface="+mj-cs"/>
            </a:endParaRPr>
          </a:p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ru-RU" sz="2000" b="1" dirty="0">
                <a:ln w="11430"/>
                <a:solidFill>
                  <a:srgbClr val="00007D"/>
                </a:solidFill>
                <a:latin typeface="+mj-lt"/>
                <a:ea typeface="+mj-ea"/>
                <a:cs typeface="+mj-cs"/>
              </a:rPr>
              <a:t>Зарегистрирован</a:t>
            </a:r>
            <a:r>
              <a:rPr lang="ru-RU" sz="2000" dirty="0">
                <a:ln w="11430"/>
                <a:solidFill>
                  <a:srgbClr val="00007D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ru-RU" sz="2000" dirty="0">
                <a:ln w="11430"/>
                <a:solidFill>
                  <a:srgbClr val="00007D"/>
                </a:solidFill>
                <a:latin typeface="+mj-lt"/>
                <a:ea typeface="+mj-ea"/>
                <a:cs typeface="+mj-cs"/>
              </a:rPr>
              <a:t>Минюстом России </a:t>
            </a:r>
          </a:p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ru-RU" sz="2000" dirty="0">
                <a:ln w="11430"/>
                <a:solidFill>
                  <a:srgbClr val="00007D"/>
                </a:solidFill>
                <a:latin typeface="+mj-lt"/>
                <a:ea typeface="+mj-ea"/>
                <a:cs typeface="+mj-cs"/>
              </a:rPr>
              <a:t>№19644 от 01 февраля 2011 г.</a:t>
            </a:r>
          </a:p>
          <a:p>
            <a:pPr algn="ctr" defTabSz="914400" eaLnBrk="1" fontAlgn="auto" hangingPunct="1">
              <a:spcAft>
                <a:spcPts val="0"/>
              </a:spcAft>
              <a:defRPr/>
            </a:pPr>
            <a:endParaRPr lang="ru-RU" b="1" dirty="0">
              <a:ln w="11430"/>
              <a:solidFill>
                <a:srgbClr val="00007D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03238" y="1331913"/>
            <a:ext cx="9069387" cy="1260475"/>
          </a:xfrm>
        </p:spPr>
        <p:txBody>
          <a:bodyPr/>
          <a:lstStyle/>
          <a:p>
            <a:pPr eaLnBrk="1"/>
            <a:r>
              <a:rPr lang="ru-RU" sz="3200" b="1" smtClean="0">
                <a:solidFill>
                  <a:schemeClr val="accent2"/>
                </a:solidFill>
              </a:rPr>
              <a:t>Что представляет собой </a:t>
            </a:r>
            <a:br>
              <a:rPr lang="ru-RU" sz="3200" b="1" smtClean="0">
                <a:solidFill>
                  <a:schemeClr val="accent2"/>
                </a:solidFill>
              </a:rPr>
            </a:br>
            <a:r>
              <a:rPr lang="ru-RU" sz="3200" b="1" smtClean="0">
                <a:solidFill>
                  <a:schemeClr val="accent2"/>
                </a:solidFill>
              </a:rPr>
              <a:t>Федеральный государственный стандарт</a:t>
            </a:r>
            <a:br>
              <a:rPr lang="ru-RU" sz="3200" b="1" smtClean="0">
                <a:solidFill>
                  <a:schemeClr val="accent2"/>
                </a:solidFill>
              </a:rPr>
            </a:br>
            <a:r>
              <a:rPr lang="ru-RU" sz="3200" b="1" smtClean="0">
                <a:solidFill>
                  <a:schemeClr val="accent2"/>
                </a:solidFill>
              </a:rPr>
              <a:t>основного общего образования?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47700" y="2195513"/>
            <a:ext cx="9069388" cy="5040312"/>
          </a:xfrm>
        </p:spPr>
        <p:txBody>
          <a:bodyPr/>
          <a:lstStyle/>
          <a:p>
            <a:pPr algn="ctr" eaLnBrk="1">
              <a:lnSpc>
                <a:spcPct val="73000"/>
              </a:lnSpc>
              <a:buFont typeface="Times New Roman" pitchFamily="18" charset="0"/>
              <a:buNone/>
            </a:pPr>
            <a:endParaRPr lang="ru-RU" sz="2800" smtClean="0"/>
          </a:p>
          <a:p>
            <a:pPr algn="ctr" eaLnBrk="1">
              <a:lnSpc>
                <a:spcPct val="73000"/>
              </a:lnSpc>
              <a:buFont typeface="Times New Roman" pitchFamily="18" charset="0"/>
              <a:buNone/>
            </a:pPr>
            <a:r>
              <a:rPr lang="ru-RU" smtClean="0">
                <a:latin typeface="Times New Roman" pitchFamily="18" charset="0"/>
              </a:rPr>
              <a:t>Федеральные государственные стандарты устанавливаются в Российской Федерации в соответствии с требованием Статьи 7 «Закона об образовании». Федеральный государственный стандарт основного общего образования(СТАНДАРТ) представляет собой «совокупность требований, обязательных при реализации основной образовательной  программы основного общего образования (ООП ООО) образовательными учреждениями, имеющими государственную аккредитацию». </a:t>
            </a:r>
          </a:p>
          <a:p>
            <a:pPr eaLnBrk="1">
              <a:lnSpc>
                <a:spcPct val="73000"/>
              </a:lnSpc>
              <a:buFont typeface="Times New Roman" pitchFamily="18" charset="0"/>
              <a:buNone/>
            </a:pPr>
            <a:r>
              <a:rPr lang="ru-RU" u="sng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 typeface="Times New Roman" pitchFamily="18" charset="0"/>
              <a:buNone/>
              <a:defRPr/>
            </a:pPr>
            <a:r>
              <a:rPr lang="ru-RU" sz="6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Чем отличается новый стандарт от предыдущих?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080625" cy="755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89013" y="1186725"/>
            <a:ext cx="9576637" cy="923679"/>
          </a:xfrm>
        </p:spPr>
        <p:txBody>
          <a:bodyPr>
            <a:normAutofit fontScale="90000"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ru-RU" sz="3600" b="1" kern="1200" cap="all" dirty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  <a:t>4. Обязанности и права Родителей</a:t>
            </a:r>
            <a:r>
              <a:rPr lang="ru-RU" sz="3600" kern="1200" cap="all" dirty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  <a:t/>
            </a:r>
            <a:br>
              <a:rPr lang="ru-RU" sz="3600" kern="1200" cap="all" dirty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</a:br>
            <a:endParaRPr lang="ru-RU" sz="3600" kern="1200" cap="all" dirty="0"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10243" name="Содержимое 2"/>
          <p:cNvSpPr>
            <a:spLocks noGrp="1"/>
          </p:cNvSpPr>
          <p:nvPr>
            <p:ph idx="4294967295"/>
          </p:nvPr>
        </p:nvSpPr>
        <p:spPr>
          <a:xfrm>
            <a:off x="504825" y="1768475"/>
            <a:ext cx="9067800" cy="4987925"/>
          </a:xfrm>
        </p:spPr>
        <p:txBody>
          <a:bodyPr lIns="100794" tIns="50397" rIns="100794" bIns="50397"/>
          <a:lstStyle/>
          <a:p>
            <a:r>
              <a:rPr lang="ru-RU" sz="2400" b="1" smtClean="0"/>
              <a:t>4.1. Родители обучающегося обязаны..</a:t>
            </a:r>
          </a:p>
          <a:p>
            <a:r>
              <a:rPr lang="ru-RU" sz="2400" b="1" smtClean="0"/>
              <a:t>— </a:t>
            </a:r>
            <a:r>
              <a:rPr lang="ru-RU" sz="2400" b="1" smtClean="0">
                <a:solidFill>
                  <a:srgbClr val="C00000"/>
                </a:solidFill>
              </a:rPr>
              <a:t>обеспечить посещение обучающимся занятий </a:t>
            </a:r>
            <a:r>
              <a:rPr lang="ru-RU" sz="2400" b="1" smtClean="0"/>
              <a:t>согласно учебному расписанию и иных школьных мероприятий, предусмотренных документами, регламентирующими образовательную и воспитательную деятельность Школы;</a:t>
            </a:r>
          </a:p>
          <a:p>
            <a:r>
              <a:rPr lang="ru-RU" sz="2400" b="1" smtClean="0"/>
              <a:t>— обеспечить </a:t>
            </a:r>
            <a:r>
              <a:rPr lang="ru-RU" sz="2400" b="1" smtClean="0">
                <a:solidFill>
                  <a:srgbClr val="C00000"/>
                </a:solidFill>
              </a:rPr>
              <a:t>выполнение</a:t>
            </a:r>
            <a:r>
              <a:rPr lang="ru-RU" sz="2400" b="1" smtClean="0"/>
              <a:t> обучающимся </a:t>
            </a:r>
            <a:r>
              <a:rPr lang="ru-RU" sz="2400" b="1" smtClean="0">
                <a:solidFill>
                  <a:srgbClr val="C00000"/>
                </a:solidFill>
              </a:rPr>
              <a:t>домашних заданий</a:t>
            </a:r>
          </a:p>
          <a:p>
            <a:r>
              <a:rPr lang="ru-RU" sz="2400" b="1" smtClean="0"/>
              <a:t>4.2. Родители обязаны выполнять и обеспечивать выполнение обучающимся устава и правил внутреннего распорядка Школы и иных актов Школы, регламентирующих её деятельность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</TotalTime>
  <Words>576</Words>
  <PresentationFormat>Произвольный</PresentationFormat>
  <Paragraphs>94</Paragraphs>
  <Slides>15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Times New Roman</vt:lpstr>
      <vt:lpstr>Arial Unicode MS</vt:lpstr>
      <vt:lpstr>Franklin Gothic Medium</vt:lpstr>
      <vt:lpstr>Franklin Gothic Book</vt:lpstr>
      <vt:lpstr>Tahoma</vt:lpstr>
      <vt:lpstr>Calibri</vt:lpstr>
      <vt:lpstr>Оформление по умолчанию</vt:lpstr>
      <vt:lpstr>Слайд 1</vt:lpstr>
      <vt:lpstr>БАЗОВЫЕ КОМПЕТЕНТНОСТИ СОВРЕМЕННОГО ЧЕЛОВЕКА:</vt:lpstr>
      <vt:lpstr>Слайд 3</vt:lpstr>
      <vt:lpstr>Слайд 4</vt:lpstr>
      <vt:lpstr>Слайд 5</vt:lpstr>
      <vt:lpstr>Что представляет собой  Федеральный государственный стандарт основного общего образования?</vt:lpstr>
      <vt:lpstr>Слайд 7</vt:lpstr>
      <vt:lpstr>Слайд 8</vt:lpstr>
      <vt:lpstr>4. Обязанности и права Родителей </vt:lpstr>
      <vt:lpstr>Слайд 10</vt:lpstr>
      <vt:lpstr>Слайд 11</vt:lpstr>
      <vt:lpstr>Слайд 12</vt:lpstr>
      <vt:lpstr>Какие требования выдвигает  ФГОС ООО? </vt:lpstr>
      <vt:lpstr>Учебный план ОУ должен 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Антонина</dc:creator>
  <cp:lastModifiedBy>Антонина</cp:lastModifiedBy>
  <cp:revision>28</cp:revision>
  <cp:lastPrinted>1601-01-01T00:00:00Z</cp:lastPrinted>
  <dcterms:created xsi:type="dcterms:W3CDTF">2010-10-27T05:18:47Z</dcterms:created>
  <dcterms:modified xsi:type="dcterms:W3CDTF">2015-11-20T07:10:55Z</dcterms:modified>
</cp:coreProperties>
</file>