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7"/>
  </p:notesMasterIdLst>
  <p:sldIdLst>
    <p:sldId id="256" r:id="rId2"/>
    <p:sldId id="283" r:id="rId3"/>
    <p:sldId id="277" r:id="rId4"/>
    <p:sldId id="257" r:id="rId5"/>
    <p:sldId id="284" r:id="rId6"/>
    <p:sldId id="258" r:id="rId7"/>
    <p:sldId id="293" r:id="rId8"/>
    <p:sldId id="285" r:id="rId9"/>
    <p:sldId id="286" r:id="rId10"/>
    <p:sldId id="287" r:id="rId11"/>
    <p:sldId id="278" r:id="rId12"/>
    <p:sldId id="290" r:id="rId13"/>
    <p:sldId id="259" r:id="rId14"/>
    <p:sldId id="288" r:id="rId15"/>
    <p:sldId id="276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98" autoAdjust="0"/>
    <p:restoredTop sz="94660"/>
  </p:normalViewPr>
  <p:slideViewPr>
    <p:cSldViewPr>
      <p:cViewPr>
        <p:scale>
          <a:sx n="50" d="100"/>
          <a:sy n="50" d="100"/>
        </p:scale>
        <p:origin x="-1668" y="-4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2ADFA62-518E-4820-9CC7-986A8847A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7CE2E1-4C4A-460F-B708-53B5D1F91B8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 eaLnBrk="1" hangingPunct="1"/>
            <a:endParaRPr lang="ru-RU" smtClean="0">
              <a:latin typeface="Arial" charset="0"/>
            </a:endParaRPr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 eaLnBrk="1" hangingPunct="1"/>
            <a:fld id="{C1551A3A-7D25-4B00-9ED2-2ED84772AF91}" type="slidenum">
              <a:rPr lang="ru-RU" sz="1400">
                <a:cs typeface="Arial" charset="0"/>
              </a:rPr>
              <a:pPr algn="r" defTabSz="1042988" eaLnBrk="1" hangingPunct="1"/>
              <a:t>2</a:t>
            </a:fld>
            <a:endParaRPr lang="ru-RU" sz="14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37DE9D-1412-4777-A4E7-42DF1A89C64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 eaLnBrk="1" hangingPunct="1"/>
            <a:fld id="{4F746EFC-85F2-4608-ADB8-26684CD5C602}" type="slidenum">
              <a:rPr lang="ru-RU" sz="1400">
                <a:latin typeface="Calibri" pitchFamily="34" charset="0"/>
                <a:cs typeface="Arial" charset="0"/>
              </a:rPr>
              <a:pPr algn="r" defTabSz="1042988" eaLnBrk="1" hangingPunct="1"/>
              <a:t>5</a:t>
            </a:fld>
            <a:endParaRPr lang="ru-RU" sz="1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 eaLnBrk="1" hangingPunct="1"/>
            <a:fld id="{6EE50A95-737F-4E8F-9650-B196898D5E05}" type="slidenum">
              <a:rPr lang="ru-RU" sz="1400">
                <a:latin typeface="Calibri" pitchFamily="34" charset="0"/>
                <a:cs typeface="Arial" charset="0"/>
              </a:rPr>
              <a:pPr algn="r" defTabSz="1042988" eaLnBrk="1" hangingPunct="1"/>
              <a:t>9</a:t>
            </a:fld>
            <a:endParaRPr lang="ru-RU" sz="1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  <a:miter lim="800000"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 eaLnBrk="1" hangingPunct="1"/>
            <a:fld id="{E213DB04-4A4D-4E62-8BC4-9F8A1DEB2A5F}" type="slidenum">
              <a:rPr lang="ru-RU" sz="1400">
                <a:latin typeface="Calibri" pitchFamily="34" charset="0"/>
                <a:cs typeface="Arial" charset="0"/>
              </a:rPr>
              <a:pPr algn="r" defTabSz="1042988" eaLnBrk="1" hangingPunct="1"/>
              <a:t>10</a:t>
            </a:fld>
            <a:endParaRPr lang="ru-RU" sz="1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104287" tIns="52144" rIns="104287" bIns="52144"/>
          <a:lstStyle/>
          <a:p>
            <a:pPr defTabSz="914400"/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 eaLnBrk="1" hangingPunct="1"/>
            <a:fld id="{960999B6-9C45-4920-86E1-8C5EC152FAA6}" type="slidenum">
              <a:rPr lang="ru-RU" sz="1400">
                <a:latin typeface="Calibri" pitchFamily="34" charset="0"/>
                <a:cs typeface="Arial" charset="0"/>
              </a:rPr>
              <a:pPr algn="r" defTabSz="1042988" eaLnBrk="1" hangingPunct="1"/>
              <a:t>14</a:t>
            </a:fld>
            <a:endParaRPr lang="ru-RU" sz="1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2346-35EE-481A-8043-D9786CD7F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69BB-3088-4645-AD64-F36B01BFB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0C69-78EC-4F0E-977B-8EC031D22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69747-E5E0-4AE6-B8BB-87E0B94D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BE52-88D4-46CE-95B9-27EB0B92C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CAD9-5FAC-49BF-8A68-B18A723C7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8251-79B3-4A28-9A3C-CEFCDFDA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77FD-E778-4E25-AA07-5AD96CD27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517B-53D6-40A1-86F7-7EDBE284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3CF2-244B-415D-929A-CFB3C6C8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803F-6E59-41CD-B50C-C5EF3E4A4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0990BE2-FB38-4D0C-94BA-0D70D753C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13113" y="6137275"/>
            <a:ext cx="676751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 обучающихся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классов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84550" y="1019175"/>
            <a:ext cx="43211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>
                <a:latin typeface="Times New Roman" pitchFamily="18" charset="0"/>
              </a:rPr>
              <a:t>Федеральный государственный образовательный стандарт основного общего образования: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>
                <a:latin typeface="Times New Roman" pitchFamily="18" charset="0"/>
              </a:rPr>
              <a:t>от идеи до внедрения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198438" y="1795463"/>
            <a:ext cx="9575800" cy="6256337"/>
          </a:xfrm>
        </p:spPr>
        <p:txBody>
          <a:bodyPr lIns="100794" tIns="50397" rIns="100794" bIns="50397"/>
          <a:lstStyle/>
          <a:p>
            <a:r>
              <a:rPr lang="ru-RU" sz="2400" b="1" smtClean="0"/>
              <a:t>4.5. </a:t>
            </a:r>
            <a:r>
              <a:rPr lang="ru-RU" sz="2400" b="1" smtClean="0">
                <a:solidFill>
                  <a:srgbClr val="C00000"/>
                </a:solidFill>
              </a:rPr>
              <a:t>Родители обязаны посещать родительские собрания</a:t>
            </a:r>
            <a:r>
              <a:rPr lang="ru-RU" sz="2400" b="1" smtClean="0"/>
              <a:t>, а при невозможности личного участия </a:t>
            </a:r>
            <a:r>
              <a:rPr lang="ru-RU" sz="2400" b="1" smtClean="0">
                <a:solidFill>
                  <a:srgbClr val="C00000"/>
                </a:solidFill>
              </a:rPr>
              <a:t>обеспечивать их посещение доверенными лицами</a:t>
            </a:r>
            <a:r>
              <a:rPr lang="ru-RU" sz="2400" b="1" smtClean="0"/>
              <a:t>, по просьбе руководителя Школы или классного руководителя </a:t>
            </a:r>
            <a:r>
              <a:rPr lang="ru-RU" sz="2400" b="1" smtClean="0">
                <a:solidFill>
                  <a:srgbClr val="C00000"/>
                </a:solidFill>
              </a:rPr>
              <a:t>приходить для беседы при наличии претензий Школы</a:t>
            </a:r>
            <a:r>
              <a:rPr lang="ru-RU" sz="2400" b="1" smtClean="0"/>
              <a:t> к поведению обучающегося или его отношению к получению общего образования</a:t>
            </a:r>
          </a:p>
          <a:p>
            <a:endParaRPr lang="ru-RU" sz="2400" b="1" smtClean="0"/>
          </a:p>
          <a:p>
            <a:r>
              <a:rPr lang="ru-RU" sz="2400" b="1" smtClean="0"/>
              <a:t>4.6. </a:t>
            </a:r>
            <a:r>
              <a:rPr lang="ru-RU" sz="2400" b="1" smtClean="0">
                <a:solidFill>
                  <a:srgbClr val="C00000"/>
                </a:solidFill>
              </a:rPr>
              <a:t>Родители обязаны извещать </a:t>
            </a:r>
            <a:r>
              <a:rPr lang="ru-RU" sz="2400" b="1" smtClean="0"/>
              <a:t>руководителя Школы или классного руководителя </a:t>
            </a:r>
            <a:r>
              <a:rPr lang="ru-RU" sz="2400" b="1" smtClean="0">
                <a:solidFill>
                  <a:srgbClr val="C00000"/>
                </a:solidFill>
              </a:rPr>
              <a:t>об уважительных причинах отсутствия обучающегося на занятиях</a:t>
            </a:r>
          </a:p>
          <a:p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33413" y="336550"/>
            <a:ext cx="88201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>
                <a:solidFill>
                  <a:srgbClr val="000000"/>
                </a:solidFill>
              </a:rPr>
              <a:t>Понятие и сущность УУД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73100" y="2033588"/>
            <a:ext cx="8821738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42900" indent="-342900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rgbClr val="000000"/>
                </a:solidFill>
              </a:rPr>
              <a:t>          </a:t>
            </a:r>
            <a:r>
              <a:rPr lang="ru-RU" sz="2400">
                <a:solidFill>
                  <a:srgbClr val="000000"/>
                </a:solidFill>
              </a:rPr>
              <a:t>В </a:t>
            </a:r>
            <a:r>
              <a:rPr lang="ru-RU" sz="2400" b="1">
                <a:solidFill>
                  <a:srgbClr val="000000"/>
                </a:solidFill>
              </a:rPr>
              <a:t>широком значении</a:t>
            </a:r>
            <a:r>
              <a:rPr lang="ru-RU" sz="2400">
                <a:solidFill>
                  <a:srgbClr val="000000"/>
                </a:solidFill>
              </a:rPr>
              <a:t> термин «универсальные учебные действия» означает </a:t>
            </a:r>
            <a:r>
              <a:rPr lang="ru-RU" sz="2400">
                <a:solidFill>
                  <a:srgbClr val="FF0000"/>
                </a:solidFill>
              </a:rPr>
              <a:t>умение учиться</a:t>
            </a:r>
            <a:r>
              <a:rPr lang="ru-RU" sz="2400">
                <a:solidFill>
                  <a:srgbClr val="000000"/>
                </a:solidFill>
              </a:rPr>
              <a:t>, т. е. способность субъекта к саморазвитию и самосовершенствованию путем сознательного и активного присвоения нового социального опыта.</a:t>
            </a:r>
          </a:p>
          <a:p>
            <a:pPr marL="342900" indent="-342900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>
                <a:solidFill>
                  <a:srgbClr val="000000"/>
                </a:solidFill>
              </a:rPr>
              <a:t>           В более </a:t>
            </a:r>
            <a:r>
              <a:rPr lang="ru-RU" sz="2400" b="1">
                <a:solidFill>
                  <a:srgbClr val="000000"/>
                </a:solidFill>
              </a:rPr>
              <a:t>узком (собственно психологическом) значении</a:t>
            </a:r>
            <a:r>
              <a:rPr lang="ru-RU" sz="2400">
                <a:solidFill>
                  <a:srgbClr val="000000"/>
                </a:solidFill>
              </a:rPr>
              <a:t> этот термин можно определить как </a:t>
            </a:r>
            <a:r>
              <a:rPr lang="ru-RU" sz="2400">
                <a:solidFill>
                  <a:srgbClr val="FF0000"/>
                </a:solidFill>
              </a:rPr>
              <a:t>совокупность способов действия</a:t>
            </a:r>
            <a:r>
              <a:rPr lang="ru-RU" sz="2400">
                <a:solidFill>
                  <a:srgbClr val="000000"/>
                </a:solidFill>
              </a:rPr>
              <a:t>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</a:t>
            </a:r>
          </a:p>
          <a:p>
            <a:pPr marL="342900" indent="-342900">
              <a:lnSpc>
                <a:spcPct val="8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0" y="2311400"/>
            <a:ext cx="1008062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609600" indent="-609600" algn="ctr" defTabSz="914400">
              <a:lnSpc>
                <a:spcPct val="93000"/>
              </a:lnSpc>
              <a:spcAft>
                <a:spcPts val="1425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u="sng">
                <a:solidFill>
                  <a:srgbClr val="000000"/>
                </a:solidFill>
              </a:rPr>
              <a:t>Основная педагогическая задача</a:t>
            </a:r>
            <a:r>
              <a:rPr lang="ru-RU" sz="2800" b="1">
                <a:solidFill>
                  <a:srgbClr val="000000"/>
                </a:solidFill>
              </a:rPr>
              <a:t> –</a:t>
            </a:r>
            <a:r>
              <a:rPr lang="ru-RU" sz="2800" b="1" u="sng">
                <a:solidFill>
                  <a:srgbClr val="000000"/>
                </a:solidFill>
              </a:rPr>
              <a:t> </a:t>
            </a:r>
          </a:p>
          <a:p>
            <a:pPr marL="609600" indent="-609600" algn="ctr" defTabSz="914400">
              <a:lnSpc>
                <a:spcPct val="93000"/>
              </a:lnSpc>
              <a:spcAft>
                <a:spcPts val="1425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u="sng">
                <a:solidFill>
                  <a:srgbClr val="000000"/>
                </a:solidFill>
              </a:rPr>
              <a:t>создание и организация условий,</a:t>
            </a:r>
          </a:p>
          <a:p>
            <a:pPr marL="609600" indent="-609600" algn="ctr" defTabSz="914400">
              <a:lnSpc>
                <a:spcPct val="93000"/>
              </a:lnSpc>
              <a:spcAft>
                <a:spcPts val="1425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u="sng">
                <a:solidFill>
                  <a:srgbClr val="000000"/>
                </a:solidFill>
              </a:rPr>
              <a:t>инициирующих детское действие</a:t>
            </a:r>
            <a:endParaRPr lang="ru-RU" sz="2800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Oval 6"/>
          <p:cNvSpPr>
            <a:spLocks noChangeArrowheads="1"/>
          </p:cNvSpPr>
          <p:nvPr/>
        </p:nvSpPr>
        <p:spPr bwMode="auto">
          <a:xfrm>
            <a:off x="7104063" y="4375150"/>
            <a:ext cx="2579687" cy="257968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8063" eaLnBrk="1" hangingPunct="1"/>
            <a:r>
              <a:rPr lang="ru-RU" sz="2600" b="1" i="1">
                <a:latin typeface="Tahoma" pitchFamily="34" charset="0"/>
              </a:rPr>
              <a:t>Как учить?</a:t>
            </a:r>
          </a:p>
          <a:p>
            <a:pPr algn="ctr" defTabSz="1008063" eaLnBrk="1" hangingPunct="1"/>
            <a:endParaRPr lang="ru-RU" sz="1100" b="1" i="1">
              <a:latin typeface="Tahoma" pitchFamily="34" charset="0"/>
            </a:endParaRPr>
          </a:p>
          <a:p>
            <a:pPr algn="ctr" defTabSz="1008063" eaLnBrk="1" hangingPunct="1"/>
            <a:r>
              <a:rPr lang="ru-RU" sz="2000" b="1">
                <a:latin typeface="Tahoma" pitchFamily="34" charset="0"/>
              </a:rPr>
              <a:t>обновление</a:t>
            </a:r>
          </a:p>
          <a:p>
            <a:pPr algn="ctr" defTabSz="1008063" eaLnBrk="1" hangingPunct="1"/>
            <a:r>
              <a:rPr lang="ru-RU" sz="2000" b="1">
                <a:latin typeface="Tahoma" pitchFamily="34" charset="0"/>
              </a:rPr>
              <a:t>средств</a:t>
            </a:r>
          </a:p>
          <a:p>
            <a:pPr algn="ctr" defTabSz="1008063" eaLnBrk="1" hangingPunct="1"/>
            <a:r>
              <a:rPr lang="ru-RU" sz="2000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571875" y="4375150"/>
            <a:ext cx="2579688" cy="257968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ru-RU" sz="2600" b="1" i="1">
                <a:latin typeface="Tahoma" pitchFamily="34" charset="0"/>
              </a:rPr>
              <a:t>Ради чего</a:t>
            </a:r>
          </a:p>
          <a:p>
            <a:pPr algn="ctr" defTabSz="1008063" eaLnBrk="1" hangingPunct="1">
              <a:defRPr/>
            </a:pPr>
            <a:r>
              <a:rPr lang="ru-RU" sz="2600" b="1" i="1">
                <a:latin typeface="Tahoma" pitchFamily="34" charset="0"/>
              </a:rPr>
              <a:t>учить?</a:t>
            </a:r>
          </a:p>
          <a:p>
            <a:pPr algn="ctr" defTabSz="1008063" eaLnBrk="1" hangingPunct="1">
              <a:defRPr/>
            </a:pPr>
            <a:endParaRPr lang="ru-RU" sz="2000" b="1" i="1">
              <a:latin typeface="Tahoma" pitchFamily="34" charset="0"/>
            </a:endParaRPr>
          </a:p>
          <a:p>
            <a:pPr algn="ctr" defTabSz="1008063" eaLnBrk="1" hangingPunct="1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 defTabSz="1008063" eaLnBrk="1" hangingPunct="1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 defTabSz="1008063" eaLnBrk="1" hangingPunct="1">
              <a:defRPr/>
            </a:pPr>
            <a:endParaRPr lang="ru-RU" sz="9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19063" y="4337050"/>
            <a:ext cx="2579687" cy="25781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ru-RU" sz="2600" b="1" i="1">
                <a:latin typeface="Tahoma" pitchFamily="34" charset="0"/>
              </a:rPr>
              <a:t>Чему учить?</a:t>
            </a:r>
          </a:p>
          <a:p>
            <a:pPr algn="ctr" defTabSz="1008063" eaLnBrk="1" hangingPunct="1">
              <a:defRPr/>
            </a:pPr>
            <a:endParaRPr lang="ru-RU" sz="2600" b="1" i="1">
              <a:latin typeface="Tahoma" pitchFamily="34" charset="0"/>
            </a:endParaRPr>
          </a:p>
          <a:p>
            <a:pPr algn="ctr" defTabSz="1008063" eaLnBrk="1" hangingPunct="1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 defTabSz="1008063" eaLnBrk="1" hangingPunct="1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 defTabSz="1008063" eaLnBrk="1" hangingPunct="1">
              <a:defRPr/>
            </a:pPr>
            <a:endParaRPr lang="ru-RU" sz="9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76225" y="287338"/>
            <a:ext cx="9604375" cy="6350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100794" tIns="50397" rIns="100794" bIns="50397" anchor="ctr"/>
          <a:lstStyle/>
          <a:p>
            <a:pPr algn="ctr" defTabSz="1008063" eaLnBrk="1" hangingPunct="1">
              <a:defRPr/>
            </a:pP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Системно-деятельностный подход</a:t>
            </a: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792163" y="3898900"/>
            <a:ext cx="8534400" cy="476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9207" tIns="51588" rIns="99207" bIns="51588" anchor="ctr"/>
          <a:lstStyle/>
          <a:p>
            <a:pPr algn="ctr" defTabSz="1008063"/>
            <a:r>
              <a:rPr lang="ru-RU" sz="2000"/>
              <a:t>Вектор смещения акцентов нового стандарта</a:t>
            </a: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119063" y="1081088"/>
            <a:ext cx="9485312" cy="134937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algn="ctr" defTabSz="1008063" eaLnBrk="1" hangingPunct="1"/>
            <a:r>
              <a:rPr lang="ru-RU" sz="2600" b="1" i="1"/>
              <a:t>Основной результат – развитие личности ребенка</a:t>
            </a:r>
          </a:p>
          <a:p>
            <a:pPr algn="ctr" defTabSz="1008063" eaLnBrk="1" hangingPunct="1"/>
            <a:r>
              <a:rPr lang="ru-RU" sz="2600" b="1" i="1"/>
              <a:t>на основе  универсальных учебных действий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7034213"/>
            <a:ext cx="10080625" cy="525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/>
          <a:lstStyle/>
          <a:p>
            <a:pPr algn="ctr" defTabSz="1008063">
              <a:defRPr/>
            </a:pPr>
            <a:r>
              <a:rPr lang="ru-RU" sz="25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258888"/>
            <a:ext cx="9069387" cy="1008062"/>
          </a:xfrm>
        </p:spPr>
        <p:txBody>
          <a:bodyPr/>
          <a:lstStyle/>
          <a:p>
            <a:pPr eaLnBrk="1"/>
            <a:r>
              <a:rPr lang="ru-RU" sz="3200" b="1" smtClean="0">
                <a:solidFill>
                  <a:srgbClr val="003399"/>
                </a:solidFill>
              </a:rPr>
              <a:t>Какие требования выдвигает</a:t>
            </a:r>
            <a:br>
              <a:rPr lang="ru-RU" sz="3200" b="1" smtClean="0">
                <a:solidFill>
                  <a:srgbClr val="003399"/>
                </a:solidFill>
              </a:rPr>
            </a:br>
            <a:r>
              <a:rPr lang="ru-RU" sz="3200" b="1" smtClean="0">
                <a:solidFill>
                  <a:srgbClr val="003399"/>
                </a:solidFill>
              </a:rPr>
              <a:t> ФГОС ООО?</a:t>
            </a:r>
            <a:r>
              <a:rPr lang="ru-RU" sz="3200" smtClean="0">
                <a:solidFill>
                  <a:srgbClr val="003399"/>
                </a:solidFill>
              </a:rPr>
              <a:t/>
            </a:r>
            <a:br>
              <a:rPr lang="ru-RU" sz="3200" smtClean="0">
                <a:solidFill>
                  <a:srgbClr val="003399"/>
                </a:solidFill>
              </a:rPr>
            </a:br>
            <a:endParaRPr lang="ru-RU" sz="3200" smtClean="0">
              <a:solidFill>
                <a:srgbClr val="003399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2195513"/>
            <a:ext cx="9069388" cy="5364162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ru-RU" smtClean="0"/>
              <a:t>Стандарт выдвигает три группы требований:</a:t>
            </a:r>
          </a:p>
          <a:p>
            <a:pPr eaLnBrk="1">
              <a:buFont typeface="Times New Roman" pitchFamily="18" charset="0"/>
              <a:buNone/>
            </a:pPr>
            <a:r>
              <a:rPr lang="ru-RU" smtClean="0"/>
              <a:t>•        </a:t>
            </a:r>
            <a:r>
              <a:rPr lang="ru-RU" sz="2800" smtClean="0"/>
              <a:t>Требования к результатам освоения основной образовательной программы основного общего образования;</a:t>
            </a:r>
          </a:p>
          <a:p>
            <a:pPr eaLnBrk="1">
              <a:buFont typeface="Times New Roman" pitchFamily="18" charset="0"/>
              <a:buNone/>
            </a:pPr>
            <a:r>
              <a:rPr lang="ru-RU" sz="2800" smtClean="0"/>
              <a:t>•        Требования к структуре основной образовательной программы основного общего образования;</a:t>
            </a:r>
          </a:p>
          <a:p>
            <a:pPr eaLnBrk="1">
              <a:buFont typeface="Times New Roman" pitchFamily="18" charset="0"/>
              <a:buNone/>
            </a:pPr>
            <a:r>
              <a:rPr lang="ru-RU" sz="2800" smtClean="0"/>
              <a:t>•        Требования к условиям реализации основной образовательной программы основного общего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6904" y="978547"/>
            <a:ext cx="9576720" cy="923637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6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Учебный план ОУ должен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04825" y="1768475"/>
            <a:ext cx="9067800" cy="4987925"/>
          </a:xfrm>
        </p:spPr>
        <p:txBody>
          <a:bodyPr lIns="100794" tIns="50397" rIns="100794" bIns="50397"/>
          <a:lstStyle/>
          <a:p>
            <a:r>
              <a:rPr lang="ru-RU" sz="2800" smtClean="0">
                <a:latin typeface="Times New Roman" pitchFamily="18" charset="0"/>
              </a:rPr>
              <a:t>Предусматривать возможность введения учебных курсов, обеспечивающих образовательные потребности и интересы обучающихся, в том числе этнокультурные</a:t>
            </a:r>
          </a:p>
          <a:p>
            <a:endParaRPr lang="ru-RU" sz="2800" smtClean="0">
              <a:latin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Нормативный срок освоения основной образовательной программы основного общего образования составляет 5 лет</a:t>
            </a:r>
          </a:p>
          <a:p>
            <a:endParaRPr lang="ru-RU" sz="2800" smtClean="0">
              <a:latin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Количество учебных занятий за 5 лет не может составлять менее 5267 часов и более 6020  часов</a:t>
            </a:r>
          </a:p>
          <a:p>
            <a:endParaRPr lang="ru-RU" sz="2800" smtClean="0">
              <a:latin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47700" y="1042988"/>
            <a:ext cx="26876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Так учат сегодня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45138" y="971550"/>
            <a:ext cx="45354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eaLnBrk="1" hangingPunct="1"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Так будут учить завтра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39788" y="6045200"/>
            <a:ext cx="47879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r>
              <a:rPr lang="ru-RU" sz="2600" b="1">
                <a:solidFill>
                  <a:srgbClr val="0000FF"/>
                </a:solidFill>
              </a:rPr>
              <a:t>Не заставляйте ребенка заучивать учебник и искать готовые ответы! 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6184900"/>
            <a:ext cx="5842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825" y="6173788"/>
            <a:ext cx="5857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384925" y="6045200"/>
            <a:ext cx="3695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r>
              <a:rPr lang="ru-RU" sz="2600" b="1">
                <a:solidFill>
                  <a:srgbClr val="0000FF"/>
                </a:solidFill>
              </a:rPr>
              <a:t>Текст нужно понять и уметь использовать!</a:t>
            </a:r>
            <a:r>
              <a:rPr lang="ru-RU" sz="31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36550" y="1384300"/>
            <a:ext cx="403225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1.</a:t>
            </a:r>
            <a:r>
              <a:rPr lang="ru-RU" sz="2600">
                <a:solidFill>
                  <a:srgbClr val="FF0000"/>
                </a:solidFill>
              </a:rPr>
              <a:t>Учитель</a:t>
            </a:r>
            <a:r>
              <a:rPr lang="ru-RU" sz="2600"/>
              <a:t> проверяет Д/з. </a:t>
            </a:r>
            <a:r>
              <a:rPr lang="ru-RU" sz="2600">
                <a:solidFill>
                  <a:srgbClr val="00CC00"/>
                </a:solidFill>
              </a:rPr>
              <a:t>Ученик</a:t>
            </a:r>
            <a:r>
              <a:rPr lang="ru-RU" sz="2600"/>
              <a:t> «выучил – пересказал».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2.</a:t>
            </a:r>
            <a:r>
              <a:rPr lang="ru-RU" sz="2600">
                <a:solidFill>
                  <a:srgbClr val="FF0000"/>
                </a:solidFill>
              </a:rPr>
              <a:t>Учитель</a:t>
            </a:r>
            <a:r>
              <a:rPr lang="ru-RU" sz="2600"/>
              <a:t> объявляет новую тему.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3.</a:t>
            </a:r>
            <a:r>
              <a:rPr lang="ru-RU" sz="2600">
                <a:solidFill>
                  <a:srgbClr val="FF0000"/>
                </a:solidFill>
              </a:rPr>
              <a:t>Учитель </a:t>
            </a:r>
            <a:r>
              <a:rPr lang="ru-RU" sz="2600"/>
              <a:t>объясняет новую тему («сиди и слушай!»).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4.</a:t>
            </a:r>
            <a:r>
              <a:rPr lang="ru-RU" sz="2600">
                <a:solidFill>
                  <a:srgbClr val="FF0000"/>
                </a:solidFill>
              </a:rPr>
              <a:t>Учитель</a:t>
            </a:r>
            <a:r>
              <a:rPr lang="ru-RU" sz="2600"/>
              <a:t> проверяет, как поняли «повтори!»).</a:t>
            </a: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0" y="0"/>
            <a:ext cx="17637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208588" y="1344613"/>
            <a:ext cx="487203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1.</a:t>
            </a:r>
            <a:r>
              <a:rPr lang="ru-RU" sz="2600">
                <a:solidFill>
                  <a:srgbClr val="FF0000"/>
                </a:solidFill>
              </a:rPr>
              <a:t>Учитель</a:t>
            </a:r>
            <a:r>
              <a:rPr lang="ru-RU" sz="2600"/>
              <a:t> создает ситуацию. </a:t>
            </a:r>
            <a:r>
              <a:rPr lang="ru-RU" sz="2600">
                <a:solidFill>
                  <a:srgbClr val="00CC00"/>
                </a:solidFill>
              </a:rPr>
              <a:t>Ученики </a:t>
            </a:r>
            <a:r>
              <a:rPr lang="ru-RU" sz="2600"/>
              <a:t>называют тему, вопрос. 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2.</a:t>
            </a:r>
            <a:r>
              <a:rPr lang="ru-RU" sz="2600">
                <a:solidFill>
                  <a:srgbClr val="00CC00"/>
                </a:solidFill>
              </a:rPr>
              <a:t>Ученики</a:t>
            </a:r>
            <a:r>
              <a:rPr lang="ru-RU" sz="2600"/>
              <a:t> сами вспоминают знания, которые пригодятся. 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3.</a:t>
            </a:r>
            <a:r>
              <a:rPr lang="ru-RU" sz="2600">
                <a:solidFill>
                  <a:srgbClr val="00CC00"/>
                </a:solidFill>
              </a:rPr>
              <a:t>Ученики</a:t>
            </a:r>
            <a:r>
              <a:rPr lang="ru-RU" sz="2600"/>
              <a:t> сами открывают новые знания (в диалоге с </a:t>
            </a:r>
            <a:r>
              <a:rPr lang="ru-RU" sz="2600">
                <a:solidFill>
                  <a:srgbClr val="FF0000"/>
                </a:solidFill>
              </a:rPr>
              <a:t>учителем</a:t>
            </a:r>
            <a:r>
              <a:rPr lang="ru-RU" sz="2600"/>
              <a:t>, в учебнике).</a:t>
            </a:r>
          </a:p>
          <a:p>
            <a:pPr defTabSz="1008063" eaLnBrk="1" hangingPunct="1">
              <a:spcBef>
                <a:spcPct val="50000"/>
              </a:spcBef>
            </a:pPr>
            <a:r>
              <a:rPr lang="ru-RU" sz="2600"/>
              <a:t>4.</a:t>
            </a:r>
            <a:r>
              <a:rPr lang="ru-RU" sz="2600">
                <a:solidFill>
                  <a:srgbClr val="00CC00"/>
                </a:solidFill>
              </a:rPr>
              <a:t>Ученики</a:t>
            </a:r>
            <a:r>
              <a:rPr lang="ru-RU" sz="2600"/>
              <a:t> делают вывод по теме. </a:t>
            </a:r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3863975" y="1763713"/>
            <a:ext cx="1428750" cy="1176337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3863975" y="1763713"/>
            <a:ext cx="1344613" cy="1260475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>
            <a:off x="3948113" y="4032250"/>
            <a:ext cx="1344612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3948113" y="5375275"/>
            <a:ext cx="126047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080625" cy="131921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БАЗОВЫЕ КОМПЕТЕНТНОСТИ СОВРЕМЕННОГО ЧЕЛОВЕКА: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14388" y="2000250"/>
            <a:ext cx="8139112" cy="4594225"/>
          </a:xfrm>
        </p:spPr>
        <p:txBody>
          <a:bodyPr lIns="100794" tIns="50397" rIns="100794" bIns="50397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1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</a:t>
            </a:r>
            <a:r>
              <a:rPr lang="ru-RU" sz="21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smtClean="0"/>
              <a:t>(умение искать, анализировать, преобразовывать, применять информацию для решения проблем);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коммуникативная</a:t>
            </a:r>
            <a:r>
              <a:rPr lang="ru-RU" sz="21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smtClean="0"/>
              <a:t>(умение эффективно сотрудничать с другими людьми);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самоорганизации</a:t>
            </a:r>
            <a:r>
              <a:rPr lang="ru-RU" sz="21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2100" smtClean="0"/>
              <a:t>умение ставить цели, планировать, ответственно относиться к здоровью, полноценно использовать личностные ресурсы);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1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самообразования</a:t>
            </a:r>
            <a:r>
              <a:rPr lang="ru-RU" sz="2100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smtClean="0"/>
              <a:t>(готовность конструировать и осуществлять собственную образовательную траекторию на протяжении всей жизни, обеспечивая успешность и конкурентоспособность).</a:t>
            </a:r>
          </a:p>
        </p:txBody>
      </p:sp>
      <p:sp>
        <p:nvSpPr>
          <p:cNvPr id="3076" name="Номер слайда 5"/>
          <p:cNvSpPr txBox="1">
            <a:spLocks noGrp="1"/>
          </p:cNvSpPr>
          <p:nvPr/>
        </p:nvSpPr>
        <p:spPr bwMode="auto">
          <a:xfrm>
            <a:off x="9072563" y="7135813"/>
            <a:ext cx="836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 defTabSz="1008063" eaLnBrk="1" hangingPunct="1"/>
            <a:fld id="{D0D115D4-57FE-42CA-A0FE-6AD4EF84ABB4}" type="slidenum">
              <a:rPr lang="ru-RU" sz="1300">
                <a:solidFill>
                  <a:srgbClr val="D38E27"/>
                </a:solidFill>
                <a:cs typeface="Arial" charset="0"/>
              </a:rPr>
              <a:pPr algn="r" defTabSz="1008063" eaLnBrk="1" hangingPunct="1"/>
              <a:t>2</a:t>
            </a:fld>
            <a:endParaRPr lang="ru-RU" sz="1300">
              <a:solidFill>
                <a:srgbClr val="D38E27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6263" y="1116013"/>
            <a:ext cx="88201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>
                <a:solidFill>
                  <a:srgbClr val="000000"/>
                </a:solidFill>
                <a:latin typeface="Times New Roman" pitchFamily="18" charset="0"/>
              </a:rPr>
              <a:t>Проблемы российского образования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25475" y="2484438"/>
            <a:ext cx="88201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342900" indent="-342900">
              <a:lnSpc>
                <a:spcPct val="9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500">
                <a:solidFill>
                  <a:srgbClr val="000000"/>
                </a:solidFill>
              </a:rPr>
              <a:t>   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Российские школьники резко уступают своим сверстникам во многих странах мира: </a:t>
            </a:r>
          </a:p>
          <a:p>
            <a:pPr marL="342900" indent="-342900">
              <a:lnSpc>
                <a:spcPct val="9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2800">
                <a:solidFill>
                  <a:srgbClr val="FF3300"/>
                </a:solidFill>
                <a:latin typeface="Times New Roman" pitchFamily="18" charset="0"/>
              </a:rPr>
              <a:t>умении работать с информацией;</a:t>
            </a:r>
          </a:p>
          <a:p>
            <a:pPr marL="342900" indent="-342900">
              <a:lnSpc>
                <a:spcPct val="9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 в умении </a:t>
            </a:r>
            <a:r>
              <a:rPr lang="ru-RU" sz="2800">
                <a:solidFill>
                  <a:srgbClr val="FF3300"/>
                </a:solidFill>
                <a:latin typeface="Times New Roman" pitchFamily="18" charset="0"/>
              </a:rPr>
              <a:t>решать практические, социально- и личностно-значимые проблемы: 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проводить </a:t>
            </a:r>
            <a:r>
              <a:rPr lang="ru-RU" sz="2800">
                <a:solidFill>
                  <a:srgbClr val="1B184E"/>
                </a:solidFill>
                <a:latin typeface="Times New Roman" pitchFamily="18" charset="0"/>
              </a:rPr>
              <a:t>наблюдения, строить на их основе гипотезы, делать выводы и заключения, проверять предположения;</a:t>
            </a:r>
          </a:p>
          <a:p>
            <a:pPr marL="342900" indent="-342900">
              <a:lnSpc>
                <a:spcPct val="9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в умении «</a:t>
            </a:r>
            <a:r>
              <a:rPr lang="ru-RU" sz="2800">
                <a:solidFill>
                  <a:srgbClr val="FF3300"/>
                </a:solidFill>
                <a:latin typeface="Times New Roman" pitchFamily="18" charset="0"/>
              </a:rPr>
              <a:t>увязывать</a:t>
            </a:r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» с приобретаемой в школе системой знаний свой жизненный опыт.</a:t>
            </a:r>
            <a:endParaRPr lang="ru-RU" sz="2800">
              <a:solidFill>
                <a:srgbClr val="FF33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6263" y="2346325"/>
            <a:ext cx="89281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/>
              <a:t>Главная цель введения ФГОС ООО второго поколения  заключается в создании условий, позволяющих решить стратегическую задачу Российского образования – повышение качества образования, достижение новых образовательных результатов, соответствующих современным запросам личности, общества и государства.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504825" y="301625"/>
            <a:ext cx="9067800" cy="246063"/>
          </a:xfrm>
        </p:spPr>
        <p:txBody>
          <a:bodyPr lIns="100794" tIns="50397" rIns="100794" bIns="50397"/>
          <a:lstStyle/>
          <a:p>
            <a:endParaRPr lang="ru-RU" sz="3700" smtClean="0">
              <a:latin typeface="Franklin Gothic Medium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504825" y="1768475"/>
            <a:ext cx="9067800" cy="4987925"/>
          </a:xfrm>
        </p:spPr>
        <p:txBody>
          <a:bodyPr lIns="100794" tIns="50397" rIns="100794" bIns="50397"/>
          <a:lstStyle/>
          <a:p>
            <a:endParaRPr lang="ru-RU" smtClean="0">
              <a:latin typeface="Franklin Gothic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19156" y="780180"/>
            <a:ext cx="5059261" cy="664969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19217" y="376627"/>
            <a:ext cx="4842236" cy="7053817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00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Федеральный государственный образовательный стандарт (ФГОС)  основного общего образования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endParaRPr lang="ru-RU" sz="2000" dirty="0">
              <a:ln w="11430"/>
              <a:solidFill>
                <a:srgbClr val="00007D"/>
              </a:solidFill>
              <a:latin typeface="+mj-lt"/>
              <a:ea typeface="+mj-ea"/>
              <a:cs typeface="+mj-cs"/>
            </a:endParaRP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Утвержден</a:t>
            </a: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 приказом 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dirty="0" err="1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Минобрнауки</a:t>
            </a: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 России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от 17 декабря 2010 г. №1897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endParaRPr lang="ru-RU" sz="2000" dirty="0">
              <a:ln w="11430"/>
              <a:solidFill>
                <a:srgbClr val="00007D"/>
              </a:solidFill>
              <a:latin typeface="+mj-lt"/>
              <a:ea typeface="+mj-ea"/>
              <a:cs typeface="+mj-cs"/>
            </a:endParaRP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Зарегистрирован</a:t>
            </a: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Минюстом России 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000" dirty="0">
                <a:ln w="11430"/>
                <a:solidFill>
                  <a:srgbClr val="00007D"/>
                </a:solidFill>
                <a:latin typeface="+mj-lt"/>
                <a:ea typeface="+mj-ea"/>
                <a:cs typeface="+mj-cs"/>
              </a:rPr>
              <a:t>№19644 от 01 февраля 2011 г.</a:t>
            </a:r>
          </a:p>
          <a:p>
            <a:pPr algn="ctr" defTabSz="914400" eaLnBrk="1" fontAlgn="auto" hangingPunct="1"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0000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331913"/>
            <a:ext cx="9069387" cy="1260475"/>
          </a:xfrm>
        </p:spPr>
        <p:txBody>
          <a:bodyPr/>
          <a:lstStyle/>
          <a:p>
            <a:pPr eaLnBrk="1"/>
            <a:r>
              <a:rPr lang="ru-RU" sz="3200" b="1" smtClean="0">
                <a:solidFill>
                  <a:schemeClr val="accent2"/>
                </a:solidFill>
              </a:rPr>
              <a:t>Что представляет собой 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Федеральный государственный стандарт</a:t>
            </a:r>
            <a:br>
              <a:rPr lang="ru-RU" sz="3200" b="1" smtClean="0">
                <a:solidFill>
                  <a:schemeClr val="accent2"/>
                </a:solidFill>
              </a:rPr>
            </a:br>
            <a:r>
              <a:rPr lang="ru-RU" sz="3200" b="1" smtClean="0">
                <a:solidFill>
                  <a:schemeClr val="accent2"/>
                </a:solidFill>
              </a:rPr>
              <a:t>основного общего образования?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2195513"/>
            <a:ext cx="9069388" cy="5040312"/>
          </a:xfrm>
        </p:spPr>
        <p:txBody>
          <a:bodyPr/>
          <a:lstStyle/>
          <a:p>
            <a:pPr algn="ctr" eaLnBrk="1">
              <a:lnSpc>
                <a:spcPct val="73000"/>
              </a:lnSpc>
              <a:buFont typeface="Times New Roman" pitchFamily="18" charset="0"/>
              <a:buNone/>
            </a:pPr>
            <a:endParaRPr lang="ru-RU" sz="2800" smtClean="0"/>
          </a:p>
          <a:p>
            <a:pPr algn="ctr" eaLnBrk="1">
              <a:lnSpc>
                <a:spcPct val="73000"/>
              </a:lnSpc>
              <a:buFont typeface="Times New Roman" pitchFamily="18" charset="0"/>
              <a:buNone/>
            </a:pPr>
            <a:r>
              <a:rPr lang="ru-RU" smtClean="0">
                <a:latin typeface="Times New Roman" pitchFamily="18" charset="0"/>
              </a:rPr>
              <a:t>Федеральные государственные стандарты устанавливаются в Российской Федерации в соответствии с требованием Статьи 7 «Закона об образовании». Федеральный государственный стандарт основного общего образования(СТАНДАРТ) представляет собой «совокупность требований, обязательных при реализации основной образовательной  программы основного общего образования (ООП ООО) образовательными учреждениями, имеющими государственную аккредитацию». </a:t>
            </a:r>
          </a:p>
          <a:p>
            <a:pPr eaLnBrk="1">
              <a:lnSpc>
                <a:spcPct val="73000"/>
              </a:lnSpc>
              <a:buFont typeface="Times New Roman" pitchFamily="18" charset="0"/>
              <a:buNone/>
            </a:pPr>
            <a:r>
              <a:rPr lang="ru-RU" u="sng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 New Roman" pitchFamily="18" charset="0"/>
              <a:buNone/>
              <a:defRPr/>
            </a:pPr>
            <a:r>
              <a:rPr lang="ru-RU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Чем отличается новый стандарт от предыдущих?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013" y="1186725"/>
            <a:ext cx="9576637" cy="923679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600" b="1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4. Обязанности и права Родителей</a:t>
            </a:r>
            <a:r>
              <a:rPr lang="ru-RU" sz="36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504825" y="1768475"/>
            <a:ext cx="9067800" cy="4987925"/>
          </a:xfrm>
        </p:spPr>
        <p:txBody>
          <a:bodyPr lIns="100794" tIns="50397" rIns="100794" bIns="50397"/>
          <a:lstStyle/>
          <a:p>
            <a:r>
              <a:rPr lang="ru-RU" sz="2400" b="1" smtClean="0"/>
              <a:t>4.1. Родители обучающегося обязаны..</a:t>
            </a:r>
          </a:p>
          <a:p>
            <a:r>
              <a:rPr lang="ru-RU" sz="2400" b="1" smtClean="0"/>
              <a:t>— </a:t>
            </a:r>
            <a:r>
              <a:rPr lang="ru-RU" sz="2400" b="1" smtClean="0">
                <a:solidFill>
                  <a:srgbClr val="C00000"/>
                </a:solidFill>
              </a:rPr>
              <a:t>обеспечить посещение обучающимся занятий </a:t>
            </a:r>
            <a:r>
              <a:rPr lang="ru-RU" sz="2400" b="1" smtClean="0"/>
              <a:t>согласно учебному расписанию и иных школьных мероприятий, предусмотренных документами, регламентирующими образовательную и воспитательную деятельность Школы;</a:t>
            </a:r>
          </a:p>
          <a:p>
            <a:r>
              <a:rPr lang="ru-RU" sz="2400" b="1" smtClean="0"/>
              <a:t>— обеспечить </a:t>
            </a:r>
            <a:r>
              <a:rPr lang="ru-RU" sz="2400" b="1" smtClean="0">
                <a:solidFill>
                  <a:srgbClr val="C00000"/>
                </a:solidFill>
              </a:rPr>
              <a:t>выполнение</a:t>
            </a:r>
            <a:r>
              <a:rPr lang="ru-RU" sz="2400" b="1" smtClean="0"/>
              <a:t> обучающимся </a:t>
            </a:r>
            <a:r>
              <a:rPr lang="ru-RU" sz="2400" b="1" smtClean="0">
                <a:solidFill>
                  <a:srgbClr val="C00000"/>
                </a:solidFill>
              </a:rPr>
              <a:t>домашних заданий</a:t>
            </a:r>
          </a:p>
          <a:p>
            <a:r>
              <a:rPr lang="ru-RU" sz="2400" b="1" smtClean="0"/>
              <a:t>4.2. Родители обязаны выполнять и обеспечивать выполнение обучающимся устава и правил внутреннего распорядка Школы и иных актов Школы, регламентирующих её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576</Words>
  <PresentationFormat>Произвольный</PresentationFormat>
  <Paragraphs>94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Arial Unicode MS</vt:lpstr>
      <vt:lpstr>Franklin Gothic Medium</vt:lpstr>
      <vt:lpstr>Franklin Gothic Book</vt:lpstr>
      <vt:lpstr>Tahoma</vt:lpstr>
      <vt:lpstr>Calibri</vt:lpstr>
      <vt:lpstr>Оформление по умолчанию</vt:lpstr>
      <vt:lpstr>Слайд 1</vt:lpstr>
      <vt:lpstr>БАЗОВЫЕ КОМПЕТЕНТНОСТИ СОВРЕМЕННОГО ЧЕЛОВЕКА:</vt:lpstr>
      <vt:lpstr>Слайд 3</vt:lpstr>
      <vt:lpstr>Слайд 4</vt:lpstr>
      <vt:lpstr>Слайд 5</vt:lpstr>
      <vt:lpstr>Что представляет собой  Федеральный государственный стандарт основного общего образования?</vt:lpstr>
      <vt:lpstr>Слайд 7</vt:lpstr>
      <vt:lpstr>Слайд 8</vt:lpstr>
      <vt:lpstr>4. Обязанности и права Родителей </vt:lpstr>
      <vt:lpstr>Слайд 10</vt:lpstr>
      <vt:lpstr>Слайд 11</vt:lpstr>
      <vt:lpstr>Слайд 12</vt:lpstr>
      <vt:lpstr>Какие требования выдвигает  ФГОС ООО? </vt:lpstr>
      <vt:lpstr>Учебный план ОУ должен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28</cp:revision>
  <cp:lastPrinted>1601-01-01T00:00:00Z</cp:lastPrinted>
  <dcterms:created xsi:type="dcterms:W3CDTF">2010-10-27T05:18:47Z</dcterms:created>
  <dcterms:modified xsi:type="dcterms:W3CDTF">2015-11-20T07:10:55Z</dcterms:modified>
</cp:coreProperties>
</file>